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handoutMasterIdLst>
    <p:handoutMasterId r:id="rId81"/>
  </p:handoutMasterIdLst>
  <p:sldIdLst>
    <p:sldId id="256" r:id="rId2"/>
    <p:sldId id="258" r:id="rId3"/>
    <p:sldId id="343" r:id="rId4"/>
    <p:sldId id="344" r:id="rId5"/>
    <p:sldId id="346" r:id="rId6"/>
    <p:sldId id="347" r:id="rId7"/>
    <p:sldId id="348" r:id="rId8"/>
    <p:sldId id="349" r:id="rId9"/>
    <p:sldId id="350" r:id="rId10"/>
    <p:sldId id="351" r:id="rId11"/>
    <p:sldId id="352" r:id="rId12"/>
    <p:sldId id="353" r:id="rId13"/>
    <p:sldId id="354" r:id="rId14"/>
    <p:sldId id="355" r:id="rId15"/>
    <p:sldId id="356" r:id="rId16"/>
    <p:sldId id="357" r:id="rId17"/>
    <p:sldId id="358" r:id="rId18"/>
    <p:sldId id="359" r:id="rId19"/>
    <p:sldId id="360" r:id="rId20"/>
    <p:sldId id="361" r:id="rId21"/>
    <p:sldId id="362" r:id="rId22"/>
    <p:sldId id="363" r:id="rId23"/>
    <p:sldId id="366" r:id="rId24"/>
    <p:sldId id="365" r:id="rId25"/>
    <p:sldId id="364" r:id="rId26"/>
    <p:sldId id="368" r:id="rId27"/>
    <p:sldId id="369" r:id="rId28"/>
    <p:sldId id="370" r:id="rId29"/>
    <p:sldId id="371" r:id="rId30"/>
    <p:sldId id="414" r:id="rId31"/>
    <p:sldId id="372" r:id="rId32"/>
    <p:sldId id="410" r:id="rId33"/>
    <p:sldId id="411" r:id="rId34"/>
    <p:sldId id="412" r:id="rId35"/>
    <p:sldId id="373" r:id="rId36"/>
    <p:sldId id="374" r:id="rId37"/>
    <p:sldId id="375" r:id="rId38"/>
    <p:sldId id="376" r:id="rId39"/>
    <p:sldId id="377" r:id="rId40"/>
    <p:sldId id="378" r:id="rId41"/>
    <p:sldId id="382" r:id="rId42"/>
    <p:sldId id="383" r:id="rId43"/>
    <p:sldId id="384" r:id="rId44"/>
    <p:sldId id="385" r:id="rId45"/>
    <p:sldId id="386" r:id="rId46"/>
    <p:sldId id="387" r:id="rId47"/>
    <p:sldId id="388" r:id="rId48"/>
    <p:sldId id="389" r:id="rId49"/>
    <p:sldId id="390" r:id="rId50"/>
    <p:sldId id="391" r:id="rId51"/>
    <p:sldId id="421" r:id="rId52"/>
    <p:sldId id="392" r:id="rId53"/>
    <p:sldId id="393" r:id="rId54"/>
    <p:sldId id="395" r:id="rId55"/>
    <p:sldId id="396" r:id="rId56"/>
    <p:sldId id="397" r:id="rId57"/>
    <p:sldId id="394" r:id="rId58"/>
    <p:sldId id="398" r:id="rId59"/>
    <p:sldId id="399" r:id="rId60"/>
    <p:sldId id="400" r:id="rId61"/>
    <p:sldId id="401" r:id="rId62"/>
    <p:sldId id="402" r:id="rId63"/>
    <p:sldId id="409" r:id="rId64"/>
    <p:sldId id="407" r:id="rId65"/>
    <p:sldId id="403" r:id="rId66"/>
    <p:sldId id="404" r:id="rId67"/>
    <p:sldId id="405" r:id="rId68"/>
    <p:sldId id="406" r:id="rId69"/>
    <p:sldId id="408" r:id="rId70"/>
    <p:sldId id="341" r:id="rId71"/>
    <p:sldId id="413" r:id="rId72"/>
    <p:sldId id="415" r:id="rId73"/>
    <p:sldId id="416" r:id="rId74"/>
    <p:sldId id="417" r:id="rId75"/>
    <p:sldId id="270" r:id="rId76"/>
    <p:sldId id="418" r:id="rId77"/>
    <p:sldId id="419" r:id="rId78"/>
    <p:sldId id="420" r:id="rId7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7D84"/>
    <a:srgbClr val="9F0927"/>
    <a:srgbClr val="171B1D"/>
    <a:srgbClr val="B31B1B"/>
    <a:srgbClr val="AEB8BF"/>
    <a:srgbClr val="C2FFB5"/>
    <a:srgbClr val="2D3236"/>
    <a:srgbClr val="FFFFFF"/>
    <a:srgbClr val="000000"/>
    <a:srgbClr val="7209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630" autoAdjust="0"/>
  </p:normalViewPr>
  <p:slideViewPr>
    <p:cSldViewPr snapToGrid="0" snapToObjects="1">
      <p:cViewPr>
        <p:scale>
          <a:sx n="94" d="100"/>
          <a:sy n="94" d="100"/>
        </p:scale>
        <p:origin x="-1296" y="-8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149" d="100"/>
          <a:sy n="149" d="100"/>
        </p:scale>
        <p:origin x="-440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299774C8-C51E-7847-B28F-8115E53CE53A}" type="datetime1">
              <a:rPr lang="en-US"/>
              <a:pPr/>
              <a:t>10/19/15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EC40F94-3218-924D-87C9-B9BBB61B2AE8}" type="slidenum">
              <a:rPr lang="en-US"/>
              <a:pPr/>
              <a:t>‹#›</a:t>
            </a:fld>
            <a:endParaRPr lang="en-US" dirty="0"/>
          </a:p>
        </p:txBody>
      </p:sp>
    </p:spTree>
    <p:extLst>
      <p:ext uri="{BB962C8B-B14F-4D97-AF65-F5344CB8AC3E}">
        <p14:creationId xmlns:p14="http://schemas.microsoft.com/office/powerpoint/2010/main" val="1082451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3868F367-763D-1B4C-BAB3-AFE4623FDD51}" type="datetime1">
              <a:rPr lang="en-US"/>
              <a:pPr/>
              <a:t>10/19/15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038F22C-B8A5-BD4D-8A62-EA1C56EB5ACB}" type="slidenum">
              <a:rPr lang="en-US"/>
              <a:pPr/>
              <a:t>‹#›</a:t>
            </a:fld>
            <a:endParaRPr lang="en-US" dirty="0"/>
          </a:p>
        </p:txBody>
      </p:sp>
    </p:spTree>
    <p:extLst>
      <p:ext uri="{BB962C8B-B14F-4D97-AF65-F5344CB8AC3E}">
        <p14:creationId xmlns:p14="http://schemas.microsoft.com/office/powerpoint/2010/main" val="146046701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Emblem">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696636" y="2872692"/>
            <a:ext cx="6206226" cy="1778731"/>
          </a:xfrm>
        </p:spPr>
        <p:txBody>
          <a:bodyPr anchor="t"/>
          <a:lstStyle>
            <a:lvl1pPr algn="l">
              <a:defRPr sz="5000" spc="300" baseline="0">
                <a:solidFill>
                  <a:srgbClr val="171B1D"/>
                </a:solidFill>
              </a:defRPr>
            </a:lvl1pPr>
          </a:lstStyle>
          <a:p>
            <a:r>
              <a:rPr lang="en-US" dirty="0" smtClean="0"/>
              <a:t>SAMPLE TITLE SLIDE</a:t>
            </a:r>
            <a:endParaRPr lang="en-US" dirty="0"/>
          </a:p>
        </p:txBody>
      </p:sp>
      <p:sp>
        <p:nvSpPr>
          <p:cNvPr id="7" name="Subtitle 2"/>
          <p:cNvSpPr>
            <a:spLocks noGrp="1"/>
          </p:cNvSpPr>
          <p:nvPr>
            <p:ph type="subTitle" idx="1" hasCustomPrompt="1"/>
          </p:nvPr>
        </p:nvSpPr>
        <p:spPr>
          <a:xfrm>
            <a:off x="2696635" y="1934210"/>
            <a:ext cx="6206227" cy="922020"/>
          </a:xfrm>
        </p:spPr>
        <p:txBody>
          <a:bodyPr anchor="b"/>
          <a:lstStyle>
            <a:lvl1pPr marL="0" indent="0" algn="l">
              <a:buNone/>
              <a:defRPr sz="2000" spc="300" baseline="0">
                <a:solidFill>
                  <a:srgbClr val="727D8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SAMPLE “SUBTITLE”</a:t>
            </a:r>
            <a:endParaRPr lang="en-US" dirty="0"/>
          </a:p>
        </p:txBody>
      </p:sp>
      <p:grpSp>
        <p:nvGrpSpPr>
          <p:cNvPr id="2" name="Group 1"/>
          <p:cNvGrpSpPr/>
          <p:nvPr userDrawn="1"/>
        </p:nvGrpSpPr>
        <p:grpSpPr>
          <a:xfrm>
            <a:off x="634998" y="-1"/>
            <a:ext cx="1968501" cy="6858001"/>
            <a:chOff x="634998" y="-1"/>
            <a:chExt cx="1968501" cy="6858001"/>
          </a:xfrm>
        </p:grpSpPr>
        <p:sp>
          <p:nvSpPr>
            <p:cNvPr id="8" name="Rectangle 7"/>
            <p:cNvSpPr/>
            <p:nvPr userDrawn="1"/>
          </p:nvSpPr>
          <p:spPr>
            <a:xfrm>
              <a:off x="634998" y="-1"/>
              <a:ext cx="1968501" cy="6858001"/>
            </a:xfrm>
            <a:prstGeom prst="rect">
              <a:avLst/>
            </a:prstGeom>
            <a:solidFill>
              <a:srgbClr val="9F09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WCMC-EMBLEM_web-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599" y="2514600"/>
              <a:ext cx="1764320" cy="1765300"/>
            </a:xfrm>
            <a:prstGeom prst="rect">
              <a:avLst/>
            </a:prstGeom>
          </p:spPr>
        </p:pic>
      </p:grpSp>
      <p:sp>
        <p:nvSpPr>
          <p:cNvPr id="22" name="Parallelogram 21"/>
          <p:cNvSpPr/>
          <p:nvPr userDrawn="1"/>
        </p:nvSpPr>
        <p:spPr>
          <a:xfrm>
            <a:off x="8797369" y="6235700"/>
            <a:ext cx="760990" cy="317500"/>
          </a:xfrm>
          <a:prstGeom prst="parallelogram">
            <a:avLst/>
          </a:prstGeom>
          <a:solidFill>
            <a:srgbClr val="9F0927"/>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800000"/>
              </a:solidFill>
            </a:endParaRPr>
          </a:p>
        </p:txBody>
      </p:sp>
      <p:sp>
        <p:nvSpPr>
          <p:cNvPr id="23" name="TextBox 22"/>
          <p:cNvSpPr txBox="1"/>
          <p:nvPr userDrawn="1"/>
        </p:nvSpPr>
        <p:spPr>
          <a:xfrm>
            <a:off x="5583590" y="6286500"/>
            <a:ext cx="3319272" cy="230832"/>
          </a:xfrm>
          <a:prstGeom prst="rect">
            <a:avLst/>
          </a:prstGeom>
          <a:noFill/>
        </p:spPr>
        <p:txBody>
          <a:bodyPr wrap="square" rtlCol="0">
            <a:spAutoFit/>
          </a:bodyPr>
          <a:lstStyle/>
          <a:p>
            <a:pPr algn="r"/>
            <a:r>
              <a:rPr lang="en-US" sz="900" kern="500" spc="600" dirty="0" smtClean="0">
                <a:solidFill>
                  <a:srgbClr val="2D3236"/>
                </a:solidFill>
                <a:latin typeface="Arial"/>
                <a:cs typeface="Arial"/>
              </a:rPr>
              <a:t>WEILL.CORNELL.EDU</a:t>
            </a:r>
            <a:endParaRPr lang="en-US" sz="900" kern="500" spc="600" dirty="0">
              <a:solidFill>
                <a:srgbClr val="2D3236"/>
              </a:solidFill>
              <a:latin typeface="Arial"/>
              <a:cs typeface="Arial"/>
            </a:endParaRPr>
          </a:p>
        </p:txBody>
      </p:sp>
    </p:spTree>
    <p:extLst>
      <p:ext uri="{BB962C8B-B14F-4D97-AF65-F5344CB8AC3E}">
        <p14:creationId xmlns:p14="http://schemas.microsoft.com/office/powerpoint/2010/main" val="97008007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55600" y="465138"/>
            <a:ext cx="8445500" cy="4937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p:cNvSpPr>
            <a:spLocks noGrp="1"/>
          </p:cNvSpPr>
          <p:nvPr>
            <p:ph type="dt" sz="half" idx="11"/>
          </p:nvPr>
        </p:nvSpPr>
        <p:spPr/>
        <p:txBody>
          <a:bodyPr/>
          <a:lstStyle/>
          <a:p>
            <a:r>
              <a:rPr lang="en-US" dirty="0" smtClean="0"/>
              <a:t>July 7, 2014</a:t>
            </a:r>
            <a:endParaRPr lang="en-US" dirty="0"/>
          </a:p>
        </p:txBody>
      </p:sp>
      <p:sp>
        <p:nvSpPr>
          <p:cNvPr id="4" name="Footer Placeholder 3"/>
          <p:cNvSpPr>
            <a:spLocks noGrp="1"/>
          </p:cNvSpPr>
          <p:nvPr>
            <p:ph type="ftr" sz="quarter" idx="12"/>
          </p:nvPr>
        </p:nvSpPr>
        <p:spPr/>
        <p:txBody>
          <a:bodyPr/>
          <a:lstStyle/>
          <a:p>
            <a:r>
              <a:rPr lang="en-US" dirty="0" smtClean="0"/>
              <a:t>Title for Slide Deck</a:t>
            </a:r>
            <a:endParaRPr lang="en-US" dirty="0"/>
          </a:p>
        </p:txBody>
      </p:sp>
      <p:sp>
        <p:nvSpPr>
          <p:cNvPr id="6" name="Slide Number Placeholder 5"/>
          <p:cNvSpPr>
            <a:spLocks noGrp="1"/>
          </p:cNvSpPr>
          <p:nvPr>
            <p:ph type="sldNum" sz="quarter" idx="13"/>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28783334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Collag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9144000" cy="3157538"/>
          </a:xfrm>
        </p:spPr>
        <p:txBody>
          <a:bodyPr anchor="ctr"/>
          <a:lstStyle>
            <a:lvl1pPr marL="0" indent="0" algn="ctr">
              <a:buNone/>
              <a:defRPr sz="1400" baseline="0">
                <a:solidFill>
                  <a:srgbClr val="727D84"/>
                </a:solidFill>
              </a:defRPr>
            </a:lvl1pPr>
          </a:lstStyle>
          <a:p>
            <a:r>
              <a:rPr lang="en-US" dirty="0" smtClean="0"/>
              <a:t>&lt;Place Your Photo Here (1)&gt;</a:t>
            </a:r>
            <a:endParaRPr lang="en-US" dirty="0"/>
          </a:p>
        </p:txBody>
      </p:sp>
      <p:sp>
        <p:nvSpPr>
          <p:cNvPr id="13" name="Picture Placeholder 4"/>
          <p:cNvSpPr>
            <a:spLocks noGrp="1"/>
          </p:cNvSpPr>
          <p:nvPr>
            <p:ph type="pic" sz="quarter" idx="11" hasCustomPrompt="1"/>
          </p:nvPr>
        </p:nvSpPr>
        <p:spPr>
          <a:xfrm>
            <a:off x="0" y="3157538"/>
            <a:ext cx="4608286" cy="2755720"/>
          </a:xfrm>
        </p:spPr>
        <p:txBody>
          <a:bodyPr anchor="ctr"/>
          <a:lstStyle>
            <a:lvl1pPr marL="0" indent="0" algn="ctr">
              <a:buNone/>
              <a:defRPr sz="1400">
                <a:solidFill>
                  <a:srgbClr val="727D84"/>
                </a:solidFill>
              </a:defRPr>
            </a:lvl1pPr>
          </a:lstStyle>
          <a:p>
            <a:r>
              <a:rPr lang="en-US" dirty="0" smtClean="0"/>
              <a:t>&lt;Place Your Photo Here (2)&gt;</a:t>
            </a:r>
            <a:endParaRPr lang="en-US" dirty="0"/>
          </a:p>
        </p:txBody>
      </p:sp>
      <p:sp>
        <p:nvSpPr>
          <p:cNvPr id="14" name="Picture Placeholder 4"/>
          <p:cNvSpPr>
            <a:spLocks noGrp="1"/>
          </p:cNvSpPr>
          <p:nvPr>
            <p:ph type="pic" sz="quarter" idx="12" hasCustomPrompt="1"/>
          </p:nvPr>
        </p:nvSpPr>
        <p:spPr>
          <a:xfrm>
            <a:off x="4608286" y="3157538"/>
            <a:ext cx="4535714" cy="2755719"/>
          </a:xfrm>
        </p:spPr>
        <p:txBody>
          <a:bodyPr anchor="ctr"/>
          <a:lstStyle>
            <a:lvl1pPr marL="0" indent="0" algn="ctr">
              <a:buNone/>
              <a:defRPr sz="1400">
                <a:solidFill>
                  <a:srgbClr val="727D84"/>
                </a:solidFill>
              </a:defRPr>
            </a:lvl1pPr>
          </a:lstStyle>
          <a:p>
            <a:r>
              <a:rPr lang="en-US" dirty="0" smtClean="0"/>
              <a:t>&lt;Place Your Photo Here (3)&gt;</a:t>
            </a:r>
            <a:endParaRPr lang="en-US" dirty="0"/>
          </a:p>
        </p:txBody>
      </p:sp>
    </p:spTree>
    <p:extLst>
      <p:ext uri="{BB962C8B-B14F-4D97-AF65-F5344CB8AC3E}">
        <p14:creationId xmlns:p14="http://schemas.microsoft.com/office/powerpoint/2010/main" val="1927761731"/>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2857499" y="1006929"/>
            <a:ext cx="5939869" cy="2431143"/>
          </a:xfrm>
        </p:spPr>
        <p:txBody>
          <a:bodyPr anchor="b"/>
          <a:lstStyle>
            <a:lvl1pPr marL="0" indent="0" algn="ctr">
              <a:buNone/>
              <a:defRPr sz="3500" baseline="0">
                <a:solidFill>
                  <a:srgbClr val="171B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“This can be a quote of any kind and looks nice next to the emblem.”</a:t>
            </a:r>
            <a:endParaRPr lang="en-US" dirty="0"/>
          </a:p>
        </p:txBody>
      </p:sp>
      <p:grpSp>
        <p:nvGrpSpPr>
          <p:cNvPr id="2" name="Group 1"/>
          <p:cNvGrpSpPr/>
          <p:nvPr userDrawn="1"/>
        </p:nvGrpSpPr>
        <p:grpSpPr>
          <a:xfrm>
            <a:off x="634998" y="-1"/>
            <a:ext cx="1968501" cy="6858001"/>
            <a:chOff x="634998" y="-1"/>
            <a:chExt cx="1968501" cy="6858001"/>
          </a:xfrm>
        </p:grpSpPr>
        <p:sp>
          <p:nvSpPr>
            <p:cNvPr id="8" name="Rectangle 7"/>
            <p:cNvSpPr/>
            <p:nvPr userDrawn="1"/>
          </p:nvSpPr>
          <p:spPr>
            <a:xfrm>
              <a:off x="634998" y="-1"/>
              <a:ext cx="1968501" cy="6858001"/>
            </a:xfrm>
            <a:prstGeom prst="rect">
              <a:avLst/>
            </a:prstGeom>
            <a:solidFill>
              <a:srgbClr val="9F09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WCMC-EMBLEM_web-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599" y="2514600"/>
              <a:ext cx="1764320" cy="1765300"/>
            </a:xfrm>
            <a:prstGeom prst="rect">
              <a:avLst/>
            </a:prstGeom>
          </p:spPr>
        </p:pic>
      </p:grpSp>
      <p:sp>
        <p:nvSpPr>
          <p:cNvPr id="22" name="Parallelogram 21"/>
          <p:cNvSpPr/>
          <p:nvPr userDrawn="1"/>
        </p:nvSpPr>
        <p:spPr>
          <a:xfrm>
            <a:off x="8797369" y="6235700"/>
            <a:ext cx="760990" cy="317500"/>
          </a:xfrm>
          <a:prstGeom prst="parallelogram">
            <a:avLst/>
          </a:prstGeom>
          <a:solidFill>
            <a:srgbClr val="9F0927"/>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800000"/>
              </a:solidFill>
            </a:endParaRPr>
          </a:p>
        </p:txBody>
      </p:sp>
      <p:sp>
        <p:nvSpPr>
          <p:cNvPr id="23" name="TextBox 22"/>
          <p:cNvSpPr txBox="1"/>
          <p:nvPr userDrawn="1"/>
        </p:nvSpPr>
        <p:spPr>
          <a:xfrm>
            <a:off x="5583590" y="6286500"/>
            <a:ext cx="3319272" cy="230832"/>
          </a:xfrm>
          <a:prstGeom prst="rect">
            <a:avLst/>
          </a:prstGeom>
          <a:noFill/>
        </p:spPr>
        <p:txBody>
          <a:bodyPr wrap="square" rtlCol="0">
            <a:spAutoFit/>
          </a:bodyPr>
          <a:lstStyle/>
          <a:p>
            <a:pPr algn="r"/>
            <a:r>
              <a:rPr lang="en-US" sz="900" kern="500" spc="600" dirty="0" smtClean="0">
                <a:solidFill>
                  <a:srgbClr val="2D3236"/>
                </a:solidFill>
                <a:latin typeface="Arial"/>
                <a:cs typeface="Arial"/>
              </a:rPr>
              <a:t>WEILL.CORNELL.EDU</a:t>
            </a:r>
            <a:endParaRPr lang="en-US" sz="900" kern="500" spc="600" dirty="0">
              <a:solidFill>
                <a:srgbClr val="2D3236"/>
              </a:solidFill>
              <a:latin typeface="Arial"/>
              <a:cs typeface="Arial"/>
            </a:endParaRPr>
          </a:p>
        </p:txBody>
      </p:sp>
      <p:sp>
        <p:nvSpPr>
          <p:cNvPr id="4" name="Text Placeholder 3"/>
          <p:cNvSpPr>
            <a:spLocks noGrp="1"/>
          </p:cNvSpPr>
          <p:nvPr>
            <p:ph type="body" sz="quarter" idx="10" hasCustomPrompt="1"/>
          </p:nvPr>
        </p:nvSpPr>
        <p:spPr>
          <a:xfrm>
            <a:off x="4327525" y="3610683"/>
            <a:ext cx="4470400" cy="820588"/>
          </a:xfrm>
        </p:spPr>
        <p:txBody>
          <a:bodyPr/>
          <a:lstStyle>
            <a:lvl1pPr marL="0" indent="0" algn="ctr">
              <a:buNone/>
              <a:defRPr sz="2400" spc="300">
                <a:solidFill>
                  <a:srgbClr val="727D84"/>
                </a:solidFill>
              </a:defRPr>
            </a:lvl1pPr>
          </a:lstStyle>
          <a:p>
            <a:pPr algn="r"/>
            <a:r>
              <a:rPr lang="en-US" sz="2000" dirty="0" smtClean="0"/>
              <a:t>— QUOTE</a:t>
            </a:r>
            <a:r>
              <a:rPr lang="en-US" sz="2000" baseline="0" dirty="0" smtClean="0"/>
              <a:t> AUTHOR</a:t>
            </a:r>
            <a:endParaRPr lang="en-US" sz="2000" dirty="0"/>
          </a:p>
        </p:txBody>
      </p:sp>
      <p:sp>
        <p:nvSpPr>
          <p:cNvPr id="3" name="Date Placeholder 2"/>
          <p:cNvSpPr>
            <a:spLocks noGrp="1"/>
          </p:cNvSpPr>
          <p:nvPr>
            <p:ph type="dt" sz="half" idx="11"/>
          </p:nvPr>
        </p:nvSpPr>
        <p:spPr/>
        <p:txBody>
          <a:bodyPr/>
          <a:lstStyle/>
          <a:p>
            <a:r>
              <a:rPr lang="en-US" dirty="0" smtClean="0"/>
              <a:t>July 7, 2014</a:t>
            </a:r>
            <a:endParaRPr lang="en-US" dirty="0"/>
          </a:p>
        </p:txBody>
      </p:sp>
      <p:sp>
        <p:nvSpPr>
          <p:cNvPr id="5" name="Footer Placeholder 4"/>
          <p:cNvSpPr>
            <a:spLocks noGrp="1"/>
          </p:cNvSpPr>
          <p:nvPr>
            <p:ph type="ftr" sz="quarter" idx="12"/>
          </p:nvPr>
        </p:nvSpPr>
        <p:spPr/>
        <p:txBody>
          <a:bodyPr/>
          <a:lstStyle/>
          <a:p>
            <a:r>
              <a:rPr lang="en-US" dirty="0" smtClean="0"/>
              <a:t>Title for Slide Deck</a:t>
            </a:r>
            <a:endParaRPr lang="en-US" dirty="0"/>
          </a:p>
        </p:txBody>
      </p:sp>
      <p:sp>
        <p:nvSpPr>
          <p:cNvPr id="6" name="Slide Number Placeholder 5"/>
          <p:cNvSpPr>
            <a:spLocks noGrp="1"/>
          </p:cNvSpPr>
          <p:nvPr>
            <p:ph type="sldNum" sz="quarter" idx="13"/>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539858887"/>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ort Quote and Photo">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732" y="2168071"/>
            <a:ext cx="9144000" cy="3763328"/>
          </a:xfrm>
        </p:spPr>
        <p:txBody>
          <a:bodyPr anchor="ctr"/>
          <a:lstStyle>
            <a:lvl1pPr marL="0" indent="0" algn="ctr">
              <a:buNone/>
              <a:defRPr sz="1400" baseline="0">
                <a:solidFill>
                  <a:srgbClr val="727D84"/>
                </a:solidFill>
              </a:defRPr>
            </a:lvl1pPr>
          </a:lstStyle>
          <a:p>
            <a:r>
              <a:rPr lang="en-US" dirty="0" smtClean="0"/>
              <a:t>&lt;Place Your Photo Here&gt;</a:t>
            </a:r>
            <a:endParaRPr lang="en-US" dirty="0"/>
          </a:p>
        </p:txBody>
      </p:sp>
      <p:sp>
        <p:nvSpPr>
          <p:cNvPr id="18" name="Subtitle 2"/>
          <p:cNvSpPr>
            <a:spLocks noGrp="1"/>
          </p:cNvSpPr>
          <p:nvPr>
            <p:ph type="subTitle" idx="1" hasCustomPrompt="1"/>
          </p:nvPr>
        </p:nvSpPr>
        <p:spPr>
          <a:xfrm>
            <a:off x="283029" y="507995"/>
            <a:ext cx="8442324" cy="743857"/>
          </a:xfrm>
        </p:spPr>
        <p:txBody>
          <a:bodyPr anchor="b"/>
          <a:lstStyle>
            <a:lvl1pPr marL="0" indent="0" algn="ctr">
              <a:buNone/>
              <a:defRPr sz="3500" baseline="0">
                <a:solidFill>
                  <a:srgbClr val="171B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“Shorter quote and a photo.”</a:t>
            </a:r>
            <a:endParaRPr lang="en-US" dirty="0"/>
          </a:p>
        </p:txBody>
      </p:sp>
      <p:sp>
        <p:nvSpPr>
          <p:cNvPr id="19" name="Text Placeholder 3"/>
          <p:cNvSpPr>
            <a:spLocks noGrp="1"/>
          </p:cNvSpPr>
          <p:nvPr>
            <p:ph type="body" sz="quarter" idx="11" hasCustomPrompt="1"/>
          </p:nvPr>
        </p:nvSpPr>
        <p:spPr>
          <a:xfrm>
            <a:off x="1751239" y="1506111"/>
            <a:ext cx="6974113" cy="489604"/>
          </a:xfrm>
        </p:spPr>
        <p:txBody>
          <a:bodyPr/>
          <a:lstStyle>
            <a:lvl1pPr marL="0" indent="0" algn="ctr">
              <a:buNone/>
              <a:defRPr sz="2000" spc="300">
                <a:solidFill>
                  <a:srgbClr val="727D84"/>
                </a:solidFill>
              </a:defRPr>
            </a:lvl1pPr>
          </a:lstStyle>
          <a:p>
            <a:pPr algn="r"/>
            <a:r>
              <a:rPr lang="en-US" sz="2000" dirty="0" smtClean="0"/>
              <a:t>— QUOTE</a:t>
            </a:r>
            <a:r>
              <a:rPr lang="en-US" sz="2000" baseline="0" dirty="0" smtClean="0"/>
              <a:t> AUTHOR</a:t>
            </a:r>
            <a:endParaRPr lang="en-US" sz="2000" dirty="0"/>
          </a:p>
        </p:txBody>
      </p:sp>
      <p:sp>
        <p:nvSpPr>
          <p:cNvPr id="7" name="Date Placeholder 6"/>
          <p:cNvSpPr>
            <a:spLocks noGrp="1"/>
          </p:cNvSpPr>
          <p:nvPr>
            <p:ph type="dt" sz="half" idx="12"/>
          </p:nvPr>
        </p:nvSpPr>
        <p:spPr/>
        <p:txBody>
          <a:bodyPr/>
          <a:lstStyle/>
          <a:p>
            <a:r>
              <a:rPr lang="en-US" dirty="0" smtClean="0"/>
              <a:t>July 7, 2014</a:t>
            </a:r>
            <a:endParaRPr lang="en-US" dirty="0"/>
          </a:p>
        </p:txBody>
      </p:sp>
      <p:sp>
        <p:nvSpPr>
          <p:cNvPr id="9" name="Footer Placeholder 8"/>
          <p:cNvSpPr>
            <a:spLocks noGrp="1"/>
          </p:cNvSpPr>
          <p:nvPr>
            <p:ph type="ftr" sz="quarter" idx="13"/>
          </p:nvPr>
        </p:nvSpPr>
        <p:spPr/>
        <p:txBody>
          <a:bodyPr/>
          <a:lstStyle/>
          <a:p>
            <a:r>
              <a:rPr lang="en-US" dirty="0" smtClean="0"/>
              <a:t>Title for Slide Deck</a:t>
            </a:r>
            <a:endParaRPr lang="en-US" dirty="0"/>
          </a:p>
        </p:txBody>
      </p:sp>
      <p:sp>
        <p:nvSpPr>
          <p:cNvPr id="10" name="Slide Number Placeholder 9"/>
          <p:cNvSpPr>
            <a:spLocks noGrp="1"/>
          </p:cNvSpPr>
          <p:nvPr>
            <p:ph type="sldNum" sz="quarter" idx="14"/>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108306786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732" y="0"/>
            <a:ext cx="9144000" cy="5931399"/>
          </a:xfrm>
        </p:spPr>
        <p:txBody>
          <a:bodyPr anchor="ctr"/>
          <a:lstStyle>
            <a:lvl1pPr marL="0" indent="0" algn="ctr">
              <a:buNone/>
              <a:defRPr sz="1400" baseline="0">
                <a:solidFill>
                  <a:srgbClr val="727D84"/>
                </a:solidFill>
              </a:defRPr>
            </a:lvl1pPr>
          </a:lstStyle>
          <a:p>
            <a:r>
              <a:rPr lang="en-US" dirty="0" smtClean="0"/>
              <a:t>&lt;Place Your Photo Here&gt;</a:t>
            </a:r>
            <a:endParaRPr lang="en-US" dirty="0"/>
          </a:p>
        </p:txBody>
      </p:sp>
      <p:sp>
        <p:nvSpPr>
          <p:cNvPr id="7" name="Date Placeholder 6"/>
          <p:cNvSpPr>
            <a:spLocks noGrp="1"/>
          </p:cNvSpPr>
          <p:nvPr>
            <p:ph type="dt" sz="half" idx="11"/>
          </p:nvPr>
        </p:nvSpPr>
        <p:spPr/>
        <p:txBody>
          <a:bodyPr/>
          <a:lstStyle/>
          <a:p>
            <a:r>
              <a:rPr lang="en-US" dirty="0" smtClean="0"/>
              <a:t>July 7, 2014</a:t>
            </a:r>
            <a:endParaRPr lang="en-US" dirty="0"/>
          </a:p>
        </p:txBody>
      </p:sp>
      <p:sp>
        <p:nvSpPr>
          <p:cNvPr id="9" name="Footer Placeholder 8"/>
          <p:cNvSpPr>
            <a:spLocks noGrp="1"/>
          </p:cNvSpPr>
          <p:nvPr>
            <p:ph type="ftr" sz="quarter" idx="12"/>
          </p:nvPr>
        </p:nvSpPr>
        <p:spPr/>
        <p:txBody>
          <a:bodyPr/>
          <a:lstStyle/>
          <a:p>
            <a:r>
              <a:rPr lang="en-US" dirty="0" smtClean="0"/>
              <a:t>Title for Slide Deck</a:t>
            </a:r>
            <a:endParaRPr lang="en-US" dirty="0"/>
          </a:p>
        </p:txBody>
      </p:sp>
      <p:sp>
        <p:nvSpPr>
          <p:cNvPr id="10" name="Slide Number Placeholder 9"/>
          <p:cNvSpPr>
            <a:spLocks noGrp="1"/>
          </p:cNvSpPr>
          <p:nvPr>
            <p:ph type="sldNum" sz="quarter" idx="13"/>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14870689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355600" y="606425"/>
            <a:ext cx="4183063" cy="5026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5"/>
          <p:cNvSpPr>
            <a:spLocks noGrp="1"/>
          </p:cNvSpPr>
          <p:nvPr>
            <p:ph sz="quarter" idx="15"/>
          </p:nvPr>
        </p:nvSpPr>
        <p:spPr>
          <a:xfrm>
            <a:off x="4719799" y="606425"/>
            <a:ext cx="4183063" cy="5026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Date Placeholder 11"/>
          <p:cNvSpPr>
            <a:spLocks noGrp="1"/>
          </p:cNvSpPr>
          <p:nvPr>
            <p:ph type="dt" sz="half" idx="16"/>
          </p:nvPr>
        </p:nvSpPr>
        <p:spPr/>
        <p:txBody>
          <a:bodyPr/>
          <a:lstStyle/>
          <a:p>
            <a:r>
              <a:rPr lang="en-US" dirty="0" smtClean="0"/>
              <a:t>July 7, 2014</a:t>
            </a:r>
            <a:endParaRPr lang="en-US" dirty="0"/>
          </a:p>
        </p:txBody>
      </p:sp>
      <p:sp>
        <p:nvSpPr>
          <p:cNvPr id="13" name="Footer Placeholder 12"/>
          <p:cNvSpPr>
            <a:spLocks noGrp="1"/>
          </p:cNvSpPr>
          <p:nvPr>
            <p:ph type="ftr" sz="quarter" idx="17"/>
          </p:nvPr>
        </p:nvSpPr>
        <p:spPr/>
        <p:txBody>
          <a:bodyPr/>
          <a:lstStyle/>
          <a:p>
            <a:r>
              <a:rPr lang="en-US" dirty="0" smtClean="0"/>
              <a:t>Title for Slide Deck</a:t>
            </a:r>
            <a:endParaRPr lang="en-US" dirty="0"/>
          </a:p>
        </p:txBody>
      </p:sp>
      <p:sp>
        <p:nvSpPr>
          <p:cNvPr id="14" name="Slide Number Placeholder 13"/>
          <p:cNvSpPr>
            <a:spLocks noGrp="1"/>
          </p:cNvSpPr>
          <p:nvPr>
            <p:ph type="sldNum" sz="quarter" idx="18"/>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471446353"/>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mparison">
    <p:bg>
      <p:bgPr>
        <a:solidFill>
          <a:schemeClr val="bg1"/>
        </a:solid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427570" y="468156"/>
            <a:ext cx="8371716" cy="683912"/>
          </a:xfrm>
        </p:spPr>
        <p:txBody>
          <a:bodyPr anchor="ctr"/>
          <a:lstStyle>
            <a:lvl1pPr algn="l">
              <a:defRPr sz="3000" spc="300" baseline="0">
                <a:solidFill>
                  <a:srgbClr val="171B1D"/>
                </a:solidFill>
              </a:defRPr>
            </a:lvl1pPr>
          </a:lstStyle>
          <a:p>
            <a:r>
              <a:rPr lang="en-US" dirty="0" smtClean="0"/>
              <a:t>TITLE &amp; COMPARISON</a:t>
            </a:r>
            <a:endParaRPr lang="en-US" dirty="0"/>
          </a:p>
        </p:txBody>
      </p:sp>
      <p:sp>
        <p:nvSpPr>
          <p:cNvPr id="18" name="Parallelogram 17"/>
          <p:cNvSpPr/>
          <p:nvPr userDrawn="1"/>
        </p:nvSpPr>
        <p:spPr>
          <a:xfrm>
            <a:off x="-408214" y="468156"/>
            <a:ext cx="725711" cy="683912"/>
          </a:xfrm>
          <a:prstGeom prst="parallelogram">
            <a:avLst/>
          </a:prstGeom>
          <a:solidFill>
            <a:srgbClr val="9F0927"/>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800000"/>
              </a:solidFill>
            </a:endParaRPr>
          </a:p>
        </p:txBody>
      </p:sp>
      <p:sp>
        <p:nvSpPr>
          <p:cNvPr id="28" name="Text Placeholder 4"/>
          <p:cNvSpPr>
            <a:spLocks noGrp="1"/>
          </p:cNvSpPr>
          <p:nvPr>
            <p:ph type="body" sz="quarter" idx="13" hasCustomPrompt="1"/>
          </p:nvPr>
        </p:nvSpPr>
        <p:spPr>
          <a:xfrm>
            <a:off x="4821646" y="1476829"/>
            <a:ext cx="3977640" cy="4155397"/>
          </a:xfrm>
        </p:spPr>
        <p:txBody>
          <a:bodyPr/>
          <a:lstStyle/>
          <a:p>
            <a:pPr lvl="0"/>
            <a:r>
              <a:rPr lang="en-US" dirty="0" smtClean="0"/>
              <a:t>First level sample bullet</a:t>
            </a:r>
          </a:p>
          <a:p>
            <a:pPr lvl="0"/>
            <a:r>
              <a:rPr lang="en-US" dirty="0" smtClean="0"/>
              <a:t>Another sample bullet</a:t>
            </a:r>
          </a:p>
          <a:p>
            <a:pPr lvl="0"/>
            <a:r>
              <a:rPr lang="en-US" dirty="0" smtClean="0"/>
              <a:t>Another bullet</a:t>
            </a:r>
          </a:p>
          <a:p>
            <a:pPr lvl="0"/>
            <a:r>
              <a:rPr lang="en-US" dirty="0" smtClean="0"/>
              <a:t>Yes, even another sample bullet</a:t>
            </a:r>
          </a:p>
          <a:p>
            <a:pPr lvl="0"/>
            <a:r>
              <a:rPr lang="en-US" dirty="0" smtClean="0"/>
              <a:t>Another sample bullet</a:t>
            </a:r>
          </a:p>
          <a:p>
            <a:pPr lvl="0"/>
            <a:endParaRPr lang="en-US" dirty="0" smtClean="0"/>
          </a:p>
        </p:txBody>
      </p:sp>
      <p:sp>
        <p:nvSpPr>
          <p:cNvPr id="4" name="Content Placeholder 3"/>
          <p:cNvSpPr>
            <a:spLocks noGrp="1"/>
          </p:cNvSpPr>
          <p:nvPr>
            <p:ph sz="quarter" idx="14"/>
          </p:nvPr>
        </p:nvSpPr>
        <p:spPr>
          <a:xfrm>
            <a:off x="355600" y="1476375"/>
            <a:ext cx="3911600" cy="4156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p:cNvSpPr>
            <a:spLocks noGrp="1"/>
          </p:cNvSpPr>
          <p:nvPr>
            <p:ph type="dt" sz="half" idx="15"/>
          </p:nvPr>
        </p:nvSpPr>
        <p:spPr/>
        <p:txBody>
          <a:bodyPr/>
          <a:lstStyle/>
          <a:p>
            <a:r>
              <a:rPr lang="en-US" dirty="0" smtClean="0"/>
              <a:t>July 7, 2014</a:t>
            </a:r>
            <a:endParaRPr lang="en-US" dirty="0"/>
          </a:p>
        </p:txBody>
      </p:sp>
      <p:sp>
        <p:nvSpPr>
          <p:cNvPr id="5" name="Footer Placeholder 4"/>
          <p:cNvSpPr>
            <a:spLocks noGrp="1"/>
          </p:cNvSpPr>
          <p:nvPr>
            <p:ph type="ftr" sz="quarter" idx="16"/>
          </p:nvPr>
        </p:nvSpPr>
        <p:spPr/>
        <p:txBody>
          <a:bodyPr/>
          <a:lstStyle/>
          <a:p>
            <a:r>
              <a:rPr lang="en-US" dirty="0" smtClean="0"/>
              <a:t>Title for Slide Deck</a:t>
            </a:r>
            <a:endParaRPr lang="en-US" dirty="0"/>
          </a:p>
        </p:txBody>
      </p:sp>
      <p:sp>
        <p:nvSpPr>
          <p:cNvPr id="6" name="Slide Number Placeholder 5"/>
          <p:cNvSpPr>
            <a:spLocks noGrp="1"/>
          </p:cNvSpPr>
          <p:nvPr>
            <p:ph type="sldNum" sz="quarter" idx="17"/>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3235299399"/>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With Subtitles">
    <p:bg>
      <p:bgPr>
        <a:solidFill>
          <a:schemeClr val="bg1"/>
        </a:solid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427570" y="468156"/>
            <a:ext cx="8371716" cy="683912"/>
          </a:xfrm>
        </p:spPr>
        <p:txBody>
          <a:bodyPr anchor="ctr"/>
          <a:lstStyle>
            <a:lvl1pPr algn="l">
              <a:defRPr sz="3000" spc="300" baseline="0">
                <a:solidFill>
                  <a:srgbClr val="171B1D"/>
                </a:solidFill>
              </a:defRPr>
            </a:lvl1pPr>
          </a:lstStyle>
          <a:p>
            <a:r>
              <a:rPr lang="en-US" dirty="0" smtClean="0"/>
              <a:t>TITLES, SUBTITLES, COMPARISON</a:t>
            </a:r>
            <a:endParaRPr lang="en-US" dirty="0"/>
          </a:p>
        </p:txBody>
      </p:sp>
      <p:sp>
        <p:nvSpPr>
          <p:cNvPr id="18" name="Parallelogram 17"/>
          <p:cNvSpPr/>
          <p:nvPr userDrawn="1"/>
        </p:nvSpPr>
        <p:spPr>
          <a:xfrm>
            <a:off x="-408214" y="468156"/>
            <a:ext cx="725711" cy="683912"/>
          </a:xfrm>
          <a:prstGeom prst="parallelogram">
            <a:avLst/>
          </a:prstGeom>
          <a:solidFill>
            <a:srgbClr val="9F0927"/>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800000"/>
              </a:solidFill>
            </a:endParaRPr>
          </a:p>
        </p:txBody>
      </p:sp>
      <p:sp>
        <p:nvSpPr>
          <p:cNvPr id="14" name="Text Placeholder 3"/>
          <p:cNvSpPr>
            <a:spLocks noGrp="1"/>
          </p:cNvSpPr>
          <p:nvPr>
            <p:ph type="body" sz="quarter" idx="12" hasCustomPrompt="1"/>
          </p:nvPr>
        </p:nvSpPr>
        <p:spPr>
          <a:xfrm>
            <a:off x="427039" y="1315358"/>
            <a:ext cx="3977640" cy="544285"/>
          </a:xfrm>
        </p:spPr>
        <p:txBody>
          <a:bodyPr/>
          <a:lstStyle>
            <a:lvl1pPr marL="0" indent="0">
              <a:buNone/>
              <a:defRPr b="1" baseline="0">
                <a:solidFill>
                  <a:srgbClr val="171B1D"/>
                </a:solidFill>
              </a:defRPr>
            </a:lvl1pPr>
            <a:lvl2pPr marL="457200" indent="0">
              <a:buNone/>
              <a:defRPr/>
            </a:lvl2pPr>
          </a:lstStyle>
          <a:p>
            <a:pPr lvl="0"/>
            <a:r>
              <a:rPr lang="en-US" dirty="0" smtClean="0"/>
              <a:t>Column 1 title</a:t>
            </a:r>
          </a:p>
        </p:txBody>
      </p:sp>
      <p:sp>
        <p:nvSpPr>
          <p:cNvPr id="19" name="Text Placeholder 3"/>
          <p:cNvSpPr>
            <a:spLocks noGrp="1"/>
          </p:cNvSpPr>
          <p:nvPr>
            <p:ph type="body" sz="quarter" idx="13" hasCustomPrompt="1"/>
          </p:nvPr>
        </p:nvSpPr>
        <p:spPr>
          <a:xfrm>
            <a:off x="4821645" y="1315358"/>
            <a:ext cx="3977641" cy="544285"/>
          </a:xfrm>
        </p:spPr>
        <p:txBody>
          <a:bodyPr/>
          <a:lstStyle>
            <a:lvl1pPr marL="0" indent="0">
              <a:buNone/>
              <a:defRPr b="1" baseline="0">
                <a:solidFill>
                  <a:srgbClr val="171B1D"/>
                </a:solidFill>
              </a:defRPr>
            </a:lvl1pPr>
            <a:lvl2pPr marL="457200" indent="0">
              <a:buNone/>
              <a:defRPr/>
            </a:lvl2pPr>
          </a:lstStyle>
          <a:p>
            <a:pPr lvl="0"/>
            <a:r>
              <a:rPr lang="en-US" dirty="0" smtClean="0"/>
              <a:t>Column 2 title</a:t>
            </a:r>
          </a:p>
        </p:txBody>
      </p:sp>
      <p:sp>
        <p:nvSpPr>
          <p:cNvPr id="4" name="Content Placeholder 3"/>
          <p:cNvSpPr>
            <a:spLocks noGrp="1"/>
          </p:cNvSpPr>
          <p:nvPr>
            <p:ph sz="quarter" idx="14"/>
          </p:nvPr>
        </p:nvSpPr>
        <p:spPr>
          <a:xfrm>
            <a:off x="427038" y="2108200"/>
            <a:ext cx="3978275" cy="353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0" name="Content Placeholder 3"/>
          <p:cNvSpPr>
            <a:spLocks noGrp="1"/>
          </p:cNvSpPr>
          <p:nvPr>
            <p:ph sz="quarter" idx="15"/>
          </p:nvPr>
        </p:nvSpPr>
        <p:spPr>
          <a:xfrm>
            <a:off x="4821645" y="2108200"/>
            <a:ext cx="3978275" cy="353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p:cNvSpPr>
            <a:spLocks noGrp="1"/>
          </p:cNvSpPr>
          <p:nvPr>
            <p:ph type="dt" sz="half" idx="16"/>
          </p:nvPr>
        </p:nvSpPr>
        <p:spPr/>
        <p:txBody>
          <a:bodyPr/>
          <a:lstStyle/>
          <a:p>
            <a:r>
              <a:rPr lang="en-US" dirty="0" smtClean="0"/>
              <a:t>July 7, 2014</a:t>
            </a:r>
            <a:endParaRPr lang="en-US" dirty="0"/>
          </a:p>
        </p:txBody>
      </p:sp>
      <p:sp>
        <p:nvSpPr>
          <p:cNvPr id="5" name="Footer Placeholder 4"/>
          <p:cNvSpPr>
            <a:spLocks noGrp="1"/>
          </p:cNvSpPr>
          <p:nvPr>
            <p:ph type="ftr" sz="quarter" idx="17"/>
          </p:nvPr>
        </p:nvSpPr>
        <p:spPr/>
        <p:txBody>
          <a:bodyPr/>
          <a:lstStyle/>
          <a:p>
            <a:r>
              <a:rPr lang="en-US" dirty="0" smtClean="0"/>
              <a:t>Title for Slide Deck</a:t>
            </a:r>
            <a:endParaRPr lang="en-US" dirty="0"/>
          </a:p>
        </p:txBody>
      </p:sp>
      <p:sp>
        <p:nvSpPr>
          <p:cNvPr id="6" name="Slide Number Placeholder 5"/>
          <p:cNvSpPr>
            <a:spLocks noGrp="1"/>
          </p:cNvSpPr>
          <p:nvPr>
            <p:ph type="sldNum" sz="quarter" idx="18"/>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2515945563"/>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July 7, 2014</a:t>
            </a:r>
            <a:endParaRPr lang="en-US" dirty="0"/>
          </a:p>
        </p:txBody>
      </p:sp>
      <p:sp>
        <p:nvSpPr>
          <p:cNvPr id="4" name="Footer Placeholder 3"/>
          <p:cNvSpPr>
            <a:spLocks noGrp="1"/>
          </p:cNvSpPr>
          <p:nvPr>
            <p:ph type="ftr" sz="quarter" idx="11"/>
          </p:nvPr>
        </p:nvSpPr>
        <p:spPr/>
        <p:txBody>
          <a:bodyPr/>
          <a:lstStyle/>
          <a:p>
            <a:r>
              <a:rPr lang="en-US" dirty="0" smtClean="0"/>
              <a:t>Title for Slide Deck</a:t>
            </a:r>
            <a:endParaRPr lang="en-US" dirty="0"/>
          </a:p>
        </p:txBody>
      </p:sp>
      <p:sp>
        <p:nvSpPr>
          <p:cNvPr id="5" name="Slide Number Placeholder 4"/>
          <p:cNvSpPr>
            <a:spLocks noGrp="1"/>
          </p:cNvSpPr>
          <p:nvPr>
            <p:ph type="sldNum" sz="quarter" idx="12"/>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44086302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2" hasCustomPrompt="1"/>
          </p:nvPr>
        </p:nvSpPr>
        <p:spPr>
          <a:xfrm>
            <a:off x="427039" y="462643"/>
            <a:ext cx="3977640" cy="544285"/>
          </a:xfrm>
        </p:spPr>
        <p:txBody>
          <a:bodyPr/>
          <a:lstStyle>
            <a:lvl1pPr marL="0" indent="0">
              <a:buNone/>
              <a:defRPr b="1" baseline="0">
                <a:solidFill>
                  <a:srgbClr val="171B1D"/>
                </a:solidFill>
              </a:defRPr>
            </a:lvl1pPr>
            <a:lvl2pPr marL="457200" indent="0">
              <a:buNone/>
              <a:defRPr/>
            </a:lvl2pPr>
          </a:lstStyle>
          <a:p>
            <a:pPr lvl="0"/>
            <a:r>
              <a:rPr lang="en-US" dirty="0" smtClean="0"/>
              <a:t>Caption Title</a:t>
            </a:r>
          </a:p>
        </p:txBody>
      </p:sp>
      <p:sp>
        <p:nvSpPr>
          <p:cNvPr id="29" name="Text Placeholder 4"/>
          <p:cNvSpPr>
            <a:spLocks noGrp="1"/>
          </p:cNvSpPr>
          <p:nvPr>
            <p:ph type="body" sz="quarter" idx="14" hasCustomPrompt="1"/>
          </p:nvPr>
        </p:nvSpPr>
        <p:spPr>
          <a:xfrm>
            <a:off x="427039" y="1179287"/>
            <a:ext cx="3977640" cy="4454751"/>
          </a:xfrm>
        </p:spPr>
        <p:txBody>
          <a:bodyPr/>
          <a:lstStyle>
            <a:lvl1pPr marL="0" indent="0">
              <a:buNone/>
              <a:defRPr sz="1600" baseline="0"/>
            </a:lvl1pPr>
            <a:lvl2pPr>
              <a:defRPr baseline="0"/>
            </a:lvl2pPr>
            <a:lvl3pPr>
              <a:defRPr baseline="0"/>
            </a:lvl3pPr>
            <a:lvl4pPr>
              <a:defRPr baseline="0"/>
            </a:lvl4pPr>
          </a:lstStyle>
          <a:p>
            <a:pPr lvl="0"/>
            <a:r>
              <a:rPr lang="en-US" dirty="0" smtClean="0"/>
              <a:t>Sample caption could go here</a:t>
            </a:r>
          </a:p>
        </p:txBody>
      </p:sp>
      <p:sp>
        <p:nvSpPr>
          <p:cNvPr id="4" name="Content Placeholder 3"/>
          <p:cNvSpPr>
            <a:spLocks noGrp="1"/>
          </p:cNvSpPr>
          <p:nvPr>
            <p:ph sz="quarter" idx="15"/>
          </p:nvPr>
        </p:nvSpPr>
        <p:spPr>
          <a:xfrm>
            <a:off x="4690005" y="462643"/>
            <a:ext cx="4068762" cy="5172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p:cNvSpPr>
            <a:spLocks noGrp="1"/>
          </p:cNvSpPr>
          <p:nvPr>
            <p:ph type="dt" sz="half" idx="16"/>
          </p:nvPr>
        </p:nvSpPr>
        <p:spPr/>
        <p:txBody>
          <a:bodyPr/>
          <a:lstStyle/>
          <a:p>
            <a:r>
              <a:rPr lang="en-US" dirty="0" smtClean="0"/>
              <a:t>July 7, 2014</a:t>
            </a:r>
            <a:endParaRPr lang="en-US" dirty="0"/>
          </a:p>
        </p:txBody>
      </p:sp>
      <p:sp>
        <p:nvSpPr>
          <p:cNvPr id="5" name="Footer Placeholder 4"/>
          <p:cNvSpPr>
            <a:spLocks noGrp="1"/>
          </p:cNvSpPr>
          <p:nvPr>
            <p:ph type="ftr" sz="quarter" idx="17"/>
          </p:nvPr>
        </p:nvSpPr>
        <p:spPr/>
        <p:txBody>
          <a:bodyPr/>
          <a:lstStyle/>
          <a:p>
            <a:r>
              <a:rPr lang="en-US" dirty="0" smtClean="0"/>
              <a:t>Title for Slide Deck</a:t>
            </a:r>
            <a:endParaRPr lang="en-US" dirty="0"/>
          </a:p>
        </p:txBody>
      </p:sp>
      <p:sp>
        <p:nvSpPr>
          <p:cNvPr id="6" name="Slide Number Placeholder 5"/>
          <p:cNvSpPr>
            <a:spLocks noGrp="1"/>
          </p:cNvSpPr>
          <p:nvPr>
            <p:ph type="sldNum" sz="quarter" idx="18"/>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350186244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ed Title Slide With Emblem">
    <p:bg>
      <p:bgPr>
        <a:solidFill>
          <a:srgbClr val="9F0927"/>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696636" y="2872692"/>
            <a:ext cx="6206226" cy="1778731"/>
          </a:xfrm>
        </p:spPr>
        <p:txBody>
          <a:bodyPr anchor="t"/>
          <a:lstStyle>
            <a:lvl1pPr algn="l">
              <a:defRPr sz="5000" spc="300" baseline="0">
                <a:solidFill>
                  <a:schemeClr val="bg1"/>
                </a:solidFill>
              </a:defRPr>
            </a:lvl1pPr>
          </a:lstStyle>
          <a:p>
            <a:r>
              <a:rPr lang="en-US" dirty="0" smtClean="0"/>
              <a:t>SAMPLE TITLE SLIDE</a:t>
            </a:r>
            <a:endParaRPr lang="en-US" dirty="0"/>
          </a:p>
        </p:txBody>
      </p:sp>
      <p:sp>
        <p:nvSpPr>
          <p:cNvPr id="7" name="Subtitle 2"/>
          <p:cNvSpPr>
            <a:spLocks noGrp="1"/>
          </p:cNvSpPr>
          <p:nvPr>
            <p:ph type="subTitle" idx="1" hasCustomPrompt="1"/>
          </p:nvPr>
        </p:nvSpPr>
        <p:spPr>
          <a:xfrm>
            <a:off x="2696635" y="1934210"/>
            <a:ext cx="6206227" cy="922020"/>
          </a:xfrm>
        </p:spPr>
        <p:txBody>
          <a:bodyPr anchor="b"/>
          <a:lstStyle>
            <a:lvl1pPr marL="0" indent="0" algn="l">
              <a:buNone/>
              <a:defRPr sz="2000" spc="3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SAMPLE “SUBTITLE”</a:t>
            </a:r>
            <a:endParaRPr lang="en-US" dirty="0"/>
          </a:p>
        </p:txBody>
      </p:sp>
      <p:pic>
        <p:nvPicPr>
          <p:cNvPr id="9" name="Picture 8" descr="WCMC-EMBLEM_web-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599" y="2514600"/>
            <a:ext cx="1764320" cy="1765300"/>
          </a:xfrm>
          <a:prstGeom prst="rect">
            <a:avLst/>
          </a:prstGeom>
        </p:spPr>
      </p:pic>
      <p:sp>
        <p:nvSpPr>
          <p:cNvPr id="22" name="Parallelogram 21"/>
          <p:cNvSpPr/>
          <p:nvPr userDrawn="1"/>
        </p:nvSpPr>
        <p:spPr>
          <a:xfrm>
            <a:off x="8797369" y="6235700"/>
            <a:ext cx="760990" cy="317500"/>
          </a:xfrm>
          <a:prstGeom prst="parallelogram">
            <a:avLst/>
          </a:prstGeom>
          <a:solidFill>
            <a:srgbClr val="9F0927"/>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800000"/>
              </a:solidFill>
            </a:endParaRPr>
          </a:p>
        </p:txBody>
      </p:sp>
      <p:sp>
        <p:nvSpPr>
          <p:cNvPr id="23" name="TextBox 22"/>
          <p:cNvSpPr txBox="1"/>
          <p:nvPr userDrawn="1"/>
        </p:nvSpPr>
        <p:spPr>
          <a:xfrm>
            <a:off x="5583590" y="6286500"/>
            <a:ext cx="3319272" cy="230832"/>
          </a:xfrm>
          <a:prstGeom prst="rect">
            <a:avLst/>
          </a:prstGeom>
          <a:noFill/>
        </p:spPr>
        <p:txBody>
          <a:bodyPr wrap="square" rtlCol="0">
            <a:spAutoFit/>
          </a:bodyPr>
          <a:lstStyle/>
          <a:p>
            <a:pPr algn="r"/>
            <a:r>
              <a:rPr lang="en-US" sz="900" kern="500" spc="600" dirty="0" smtClean="0">
                <a:solidFill>
                  <a:schemeClr val="bg1"/>
                </a:solidFill>
                <a:latin typeface="Arial"/>
                <a:cs typeface="Arial"/>
              </a:rPr>
              <a:t>WEILL.CORNELL.EDU</a:t>
            </a:r>
            <a:endParaRPr lang="en-US" sz="900" kern="500" spc="600" dirty="0">
              <a:solidFill>
                <a:schemeClr val="bg1"/>
              </a:solidFill>
              <a:latin typeface="Arial"/>
              <a:cs typeface="Arial"/>
            </a:endParaRPr>
          </a:p>
        </p:txBody>
      </p:sp>
    </p:spTree>
    <p:extLst>
      <p:ext uri="{BB962C8B-B14F-4D97-AF65-F5344CB8AC3E}">
        <p14:creationId xmlns:p14="http://schemas.microsoft.com/office/powerpoint/2010/main" val="386883150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Text Only)">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93700" y="2788443"/>
            <a:ext cx="8509162" cy="2545557"/>
          </a:xfrm>
        </p:spPr>
        <p:txBody>
          <a:bodyPr anchor="t"/>
          <a:lstStyle>
            <a:lvl1pPr algn="l">
              <a:defRPr sz="5000" spc="300" baseline="0">
                <a:solidFill>
                  <a:srgbClr val="171B1D"/>
                </a:solidFill>
              </a:defRPr>
            </a:lvl1pPr>
          </a:lstStyle>
          <a:p>
            <a:r>
              <a:rPr lang="en-US" dirty="0" smtClean="0"/>
              <a:t>TITLE – CENTER LEFT</a:t>
            </a:r>
            <a:endParaRPr lang="en-US" dirty="0"/>
          </a:p>
        </p:txBody>
      </p:sp>
      <p:sp>
        <p:nvSpPr>
          <p:cNvPr id="7" name="Subtitle 2"/>
          <p:cNvSpPr>
            <a:spLocks noGrp="1"/>
          </p:cNvSpPr>
          <p:nvPr>
            <p:ph type="subTitle" idx="1" hasCustomPrompt="1"/>
          </p:nvPr>
        </p:nvSpPr>
        <p:spPr>
          <a:xfrm>
            <a:off x="393700" y="1866423"/>
            <a:ext cx="8509162" cy="922020"/>
          </a:xfrm>
        </p:spPr>
        <p:txBody>
          <a:bodyPr anchor="b"/>
          <a:lstStyle>
            <a:lvl1pPr marL="0" indent="0" algn="l">
              <a:buNone/>
              <a:defRPr sz="2000" spc="300" baseline="0">
                <a:solidFill>
                  <a:srgbClr val="727D8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SAMPLE “SUBTITLE”</a:t>
            </a:r>
            <a:endParaRPr lang="en-US" dirty="0"/>
          </a:p>
        </p:txBody>
      </p:sp>
      <p:pic>
        <p:nvPicPr>
          <p:cNvPr id="12" name="Picture 11" descr="WCMC_web-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5600" y="345440"/>
            <a:ext cx="2819400" cy="610870"/>
          </a:xfrm>
          <a:prstGeom prst="rect">
            <a:avLst/>
          </a:prstGeom>
        </p:spPr>
      </p:pic>
    </p:spTree>
    <p:extLst>
      <p:ext uri="{BB962C8B-B14F-4D97-AF65-F5344CB8AC3E}">
        <p14:creationId xmlns:p14="http://schemas.microsoft.com/office/powerpoint/2010/main" val="378294624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 Title Slide (Text Only)">
    <p:bg>
      <p:bgPr>
        <a:solidFill>
          <a:srgbClr val="9F0927"/>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93700" y="2788443"/>
            <a:ext cx="8509162" cy="2545557"/>
          </a:xfrm>
        </p:spPr>
        <p:txBody>
          <a:bodyPr anchor="t"/>
          <a:lstStyle>
            <a:lvl1pPr algn="l">
              <a:defRPr sz="5000" spc="300" baseline="0">
                <a:solidFill>
                  <a:srgbClr val="FFFFFF"/>
                </a:solidFill>
              </a:defRPr>
            </a:lvl1pPr>
          </a:lstStyle>
          <a:p>
            <a:r>
              <a:rPr lang="en-US" dirty="0" smtClean="0"/>
              <a:t>TITLE – CENTER LEFT</a:t>
            </a:r>
            <a:endParaRPr lang="en-US" dirty="0"/>
          </a:p>
        </p:txBody>
      </p:sp>
      <p:sp>
        <p:nvSpPr>
          <p:cNvPr id="7" name="Subtitle 2"/>
          <p:cNvSpPr>
            <a:spLocks noGrp="1"/>
          </p:cNvSpPr>
          <p:nvPr>
            <p:ph type="subTitle" idx="1" hasCustomPrompt="1"/>
          </p:nvPr>
        </p:nvSpPr>
        <p:spPr>
          <a:xfrm>
            <a:off x="393700" y="1866423"/>
            <a:ext cx="8509162" cy="922020"/>
          </a:xfrm>
        </p:spPr>
        <p:txBody>
          <a:bodyPr anchor="b"/>
          <a:lstStyle>
            <a:lvl1pPr marL="0" indent="0" algn="l">
              <a:buNone/>
              <a:defRPr sz="2000"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SAMPLE “SUBTITLE”</a:t>
            </a:r>
            <a:endParaRPr lang="en-US" dirty="0"/>
          </a:p>
        </p:txBody>
      </p:sp>
      <p:sp>
        <p:nvSpPr>
          <p:cNvPr id="22" name="Parallelogram 21"/>
          <p:cNvSpPr/>
          <p:nvPr userDrawn="1"/>
        </p:nvSpPr>
        <p:spPr>
          <a:xfrm>
            <a:off x="8797369" y="6235700"/>
            <a:ext cx="760990" cy="317500"/>
          </a:xfrm>
          <a:prstGeom prst="parallelogram">
            <a:avLst/>
          </a:prstGeom>
          <a:solidFill>
            <a:srgbClr val="9F0927"/>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800000"/>
              </a:solidFill>
            </a:endParaRPr>
          </a:p>
        </p:txBody>
      </p:sp>
      <p:sp>
        <p:nvSpPr>
          <p:cNvPr id="23" name="TextBox 22"/>
          <p:cNvSpPr txBox="1"/>
          <p:nvPr userDrawn="1"/>
        </p:nvSpPr>
        <p:spPr>
          <a:xfrm>
            <a:off x="5583590" y="6286500"/>
            <a:ext cx="3319272" cy="230832"/>
          </a:xfrm>
          <a:prstGeom prst="rect">
            <a:avLst/>
          </a:prstGeom>
          <a:noFill/>
        </p:spPr>
        <p:txBody>
          <a:bodyPr wrap="square" rtlCol="0">
            <a:spAutoFit/>
          </a:bodyPr>
          <a:lstStyle/>
          <a:p>
            <a:pPr algn="r"/>
            <a:r>
              <a:rPr lang="en-US" sz="900" kern="500" spc="600" dirty="0" smtClean="0">
                <a:solidFill>
                  <a:schemeClr val="bg1"/>
                </a:solidFill>
                <a:latin typeface="Arial"/>
                <a:cs typeface="Arial"/>
              </a:rPr>
              <a:t>WEILL.CORNELL.EDU</a:t>
            </a:r>
            <a:endParaRPr lang="en-US" sz="900" kern="500" spc="600" dirty="0">
              <a:solidFill>
                <a:schemeClr val="bg1"/>
              </a:solidFill>
              <a:latin typeface="Arial"/>
              <a:cs typeface="Arial"/>
            </a:endParaRPr>
          </a:p>
        </p:txBody>
      </p:sp>
    </p:spTree>
    <p:extLst>
      <p:ext uri="{BB962C8B-B14F-4D97-AF65-F5344CB8AC3E}">
        <p14:creationId xmlns:p14="http://schemas.microsoft.com/office/powerpoint/2010/main" val="379602075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 Background Photo">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9140825" cy="5939790"/>
          </a:xfrm>
        </p:spPr>
        <p:txBody>
          <a:bodyPr anchor="ctr"/>
          <a:lstStyle>
            <a:lvl1pPr marL="0" indent="0" algn="ctr">
              <a:buNone/>
              <a:defRPr sz="1400" baseline="0">
                <a:solidFill>
                  <a:srgbClr val="171B1D"/>
                </a:solidFill>
              </a:defRPr>
            </a:lvl1pPr>
          </a:lstStyle>
          <a:p>
            <a:r>
              <a:rPr lang="en-US" dirty="0" smtClean="0"/>
              <a:t>&lt;Place Your Photo Here&gt;</a:t>
            </a:r>
            <a:endParaRPr lang="en-US" dirty="0"/>
          </a:p>
        </p:txBody>
      </p:sp>
      <p:sp>
        <p:nvSpPr>
          <p:cNvPr id="6" name="Title 1"/>
          <p:cNvSpPr>
            <a:spLocks noGrp="1"/>
          </p:cNvSpPr>
          <p:nvPr>
            <p:ph type="ctrTitle" hasCustomPrompt="1"/>
          </p:nvPr>
        </p:nvSpPr>
        <p:spPr>
          <a:xfrm>
            <a:off x="427570" y="4024158"/>
            <a:ext cx="6212716" cy="1778731"/>
          </a:xfrm>
        </p:spPr>
        <p:txBody>
          <a:bodyPr anchor="t"/>
          <a:lstStyle>
            <a:lvl1pPr algn="l">
              <a:defRPr sz="5000" spc="300" baseline="0">
                <a:solidFill>
                  <a:srgbClr val="171B1D"/>
                </a:solidFill>
              </a:defRPr>
            </a:lvl1pPr>
          </a:lstStyle>
          <a:p>
            <a:r>
              <a:rPr lang="en-US" dirty="0" smtClean="0"/>
              <a:t>TITLE SLIDE AND PHOTO</a:t>
            </a:r>
            <a:endParaRPr lang="en-US" dirty="0"/>
          </a:p>
        </p:txBody>
      </p:sp>
      <p:sp>
        <p:nvSpPr>
          <p:cNvPr id="7" name="Subtitle 2"/>
          <p:cNvSpPr>
            <a:spLocks noGrp="1"/>
          </p:cNvSpPr>
          <p:nvPr>
            <p:ph type="subTitle" idx="1" hasCustomPrompt="1"/>
          </p:nvPr>
        </p:nvSpPr>
        <p:spPr>
          <a:xfrm>
            <a:off x="427570" y="3085676"/>
            <a:ext cx="6212716" cy="922020"/>
          </a:xfrm>
        </p:spPr>
        <p:txBody>
          <a:bodyPr anchor="b"/>
          <a:lstStyle>
            <a:lvl1pPr marL="0" indent="0" algn="l">
              <a:buNone/>
              <a:defRPr sz="2000" baseline="0">
                <a:solidFill>
                  <a:srgbClr val="727D8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SAMPLE “SUBTITLE”</a:t>
            </a:r>
            <a:endParaRPr lang="en-US" dirty="0"/>
          </a:p>
        </p:txBody>
      </p:sp>
    </p:spTree>
    <p:extLst>
      <p:ext uri="{BB962C8B-B14F-4D97-AF65-F5344CB8AC3E}">
        <p14:creationId xmlns:p14="http://schemas.microsoft.com/office/powerpoint/2010/main" val="223225355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Vert Photo">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356100" y="0"/>
            <a:ext cx="4784725" cy="5939790"/>
          </a:xfrm>
        </p:spPr>
        <p:txBody>
          <a:bodyPr anchor="ctr"/>
          <a:lstStyle>
            <a:lvl1pPr marL="0" marR="0" indent="0" algn="ctr" defTabSz="457200" rtl="0" eaLnBrk="0" fontAlgn="base" latinLnBrk="0" hangingPunct="0">
              <a:lnSpc>
                <a:spcPct val="100000"/>
              </a:lnSpc>
              <a:spcBef>
                <a:spcPct val="20000"/>
              </a:spcBef>
              <a:spcAft>
                <a:spcPts val="1200"/>
              </a:spcAft>
              <a:buClrTx/>
              <a:buSzTx/>
              <a:buFont typeface="Arial" charset="0"/>
              <a:buNone/>
              <a:tabLst/>
              <a:defRPr sz="1400">
                <a:solidFill>
                  <a:srgbClr val="727D84"/>
                </a:solidFill>
              </a:defRPr>
            </a:lvl1pPr>
          </a:lstStyle>
          <a:p>
            <a:r>
              <a:rPr lang="en-US" dirty="0" smtClean="0"/>
              <a:t>&lt;Place Your Photo Here&gt;</a:t>
            </a:r>
          </a:p>
          <a:p>
            <a:endParaRPr lang="en-US" dirty="0"/>
          </a:p>
        </p:txBody>
      </p:sp>
      <p:sp>
        <p:nvSpPr>
          <p:cNvPr id="6" name="Title 1"/>
          <p:cNvSpPr>
            <a:spLocks noGrp="1"/>
          </p:cNvSpPr>
          <p:nvPr>
            <p:ph type="ctrTitle" hasCustomPrompt="1"/>
          </p:nvPr>
        </p:nvSpPr>
        <p:spPr>
          <a:xfrm>
            <a:off x="311150" y="2189008"/>
            <a:ext cx="3924300" cy="3390611"/>
          </a:xfrm>
        </p:spPr>
        <p:txBody>
          <a:bodyPr anchor="t"/>
          <a:lstStyle>
            <a:lvl1pPr algn="l">
              <a:defRPr sz="5000" spc="300" baseline="0">
                <a:solidFill>
                  <a:srgbClr val="171B1D"/>
                </a:solidFill>
              </a:defRPr>
            </a:lvl1pPr>
          </a:lstStyle>
          <a:p>
            <a:r>
              <a:rPr lang="en-US" dirty="0" smtClean="0"/>
              <a:t>VERTICAL PHOTO AND TITLE</a:t>
            </a:r>
            <a:endParaRPr lang="en-US" dirty="0"/>
          </a:p>
        </p:txBody>
      </p:sp>
      <p:sp>
        <p:nvSpPr>
          <p:cNvPr id="7" name="Subtitle 2"/>
          <p:cNvSpPr>
            <a:spLocks noGrp="1"/>
          </p:cNvSpPr>
          <p:nvPr>
            <p:ph type="subTitle" idx="1" hasCustomPrompt="1"/>
          </p:nvPr>
        </p:nvSpPr>
        <p:spPr>
          <a:xfrm>
            <a:off x="311150" y="1028700"/>
            <a:ext cx="3987800" cy="1123950"/>
          </a:xfrm>
        </p:spPr>
        <p:txBody>
          <a:bodyPr anchor="b"/>
          <a:lstStyle>
            <a:lvl1pPr marL="0" indent="0" algn="l">
              <a:buNone/>
              <a:defRPr sz="2000" spc="300" baseline="0">
                <a:solidFill>
                  <a:srgbClr val="727D8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SAMPLE “SUBTITLE”</a:t>
            </a:r>
            <a:endParaRPr lang="en-US" dirty="0"/>
          </a:p>
        </p:txBody>
      </p:sp>
    </p:spTree>
    <p:extLst>
      <p:ext uri="{BB962C8B-B14F-4D97-AF65-F5344CB8AC3E}">
        <p14:creationId xmlns:p14="http://schemas.microsoft.com/office/powerpoint/2010/main" val="23060128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Photo Titl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188857" y="0"/>
            <a:ext cx="3951968" cy="6858000"/>
          </a:xfrm>
        </p:spPr>
        <p:txBody>
          <a:bodyPr anchor="ctr"/>
          <a:lstStyle>
            <a:lvl1pPr marL="0" indent="0" algn="ctr">
              <a:buNone/>
              <a:defRPr sz="1400" baseline="0">
                <a:solidFill>
                  <a:srgbClr val="727D84"/>
                </a:solidFill>
              </a:defRPr>
            </a:lvl1pPr>
          </a:lstStyle>
          <a:p>
            <a:r>
              <a:rPr lang="en-US" dirty="0" smtClean="0"/>
              <a:t>&lt;Place Your Photo Here&gt;</a:t>
            </a:r>
            <a:endParaRPr lang="en-US" dirty="0"/>
          </a:p>
        </p:txBody>
      </p:sp>
      <p:sp>
        <p:nvSpPr>
          <p:cNvPr id="6" name="Title 1"/>
          <p:cNvSpPr>
            <a:spLocks noGrp="1"/>
          </p:cNvSpPr>
          <p:nvPr>
            <p:ph type="ctrTitle" hasCustomPrompt="1"/>
          </p:nvPr>
        </p:nvSpPr>
        <p:spPr>
          <a:xfrm>
            <a:off x="247377" y="1907798"/>
            <a:ext cx="3336471" cy="3144988"/>
          </a:xfrm>
        </p:spPr>
        <p:txBody>
          <a:bodyPr anchor="t"/>
          <a:lstStyle>
            <a:lvl1pPr algn="l">
              <a:defRPr sz="5000" spc="300" baseline="0">
                <a:solidFill>
                  <a:srgbClr val="171B1D"/>
                </a:solidFill>
              </a:defRPr>
            </a:lvl1pPr>
          </a:lstStyle>
          <a:p>
            <a:r>
              <a:rPr lang="en-US" dirty="0" smtClean="0"/>
              <a:t>FULL </a:t>
            </a:r>
            <a:br>
              <a:rPr lang="en-US" dirty="0" smtClean="0"/>
            </a:br>
            <a:r>
              <a:rPr lang="en-US" dirty="0" smtClean="0"/>
              <a:t>VERT PHOTO TITLE</a:t>
            </a:r>
            <a:endParaRPr lang="en-US" dirty="0"/>
          </a:p>
        </p:txBody>
      </p:sp>
      <p:sp>
        <p:nvSpPr>
          <p:cNvPr id="23" name="TextBox 22"/>
          <p:cNvSpPr txBox="1"/>
          <p:nvPr userDrawn="1"/>
        </p:nvSpPr>
        <p:spPr>
          <a:xfrm>
            <a:off x="229241" y="6286500"/>
            <a:ext cx="2750035" cy="230832"/>
          </a:xfrm>
          <a:prstGeom prst="rect">
            <a:avLst/>
          </a:prstGeom>
          <a:noFill/>
        </p:spPr>
        <p:txBody>
          <a:bodyPr wrap="square" rtlCol="0">
            <a:spAutoFit/>
          </a:bodyPr>
          <a:lstStyle/>
          <a:p>
            <a:pPr algn="r"/>
            <a:r>
              <a:rPr lang="en-US" sz="900" kern="500" spc="600" dirty="0" smtClean="0">
                <a:solidFill>
                  <a:srgbClr val="2D3236"/>
                </a:solidFill>
                <a:latin typeface="Arial"/>
                <a:cs typeface="Arial"/>
              </a:rPr>
              <a:t>WEILL.CORNELL.EDU</a:t>
            </a:r>
            <a:endParaRPr lang="en-US" sz="900" kern="500" spc="600" dirty="0">
              <a:solidFill>
                <a:srgbClr val="2D3236"/>
              </a:solidFill>
              <a:latin typeface="Arial"/>
              <a:cs typeface="Arial"/>
            </a:endParaRPr>
          </a:p>
        </p:txBody>
      </p:sp>
      <p:sp>
        <p:nvSpPr>
          <p:cNvPr id="19" name="Rectangle 18"/>
          <p:cNvSpPr/>
          <p:nvPr userDrawn="1"/>
        </p:nvSpPr>
        <p:spPr>
          <a:xfrm>
            <a:off x="3673929" y="-1"/>
            <a:ext cx="1514928" cy="6858001"/>
          </a:xfrm>
          <a:prstGeom prst="rect">
            <a:avLst/>
          </a:prstGeom>
          <a:solidFill>
            <a:srgbClr val="9F09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Picture 19" descr="WCMC-EMBLEM_web-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4224" y="2466521"/>
            <a:ext cx="1256602" cy="1257300"/>
          </a:xfrm>
          <a:prstGeom prst="rect">
            <a:avLst/>
          </a:prstGeom>
        </p:spPr>
      </p:pic>
    </p:spTree>
    <p:extLst>
      <p:ext uri="{BB962C8B-B14F-4D97-AF65-F5344CB8AC3E}">
        <p14:creationId xmlns:p14="http://schemas.microsoft.com/office/powerpoint/2010/main" val="405719830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s">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27570" y="468156"/>
            <a:ext cx="8371716" cy="683912"/>
          </a:xfrm>
        </p:spPr>
        <p:txBody>
          <a:bodyPr anchor="ctr"/>
          <a:lstStyle>
            <a:lvl1pPr algn="l">
              <a:defRPr sz="3000" spc="300" baseline="0">
                <a:solidFill>
                  <a:srgbClr val="171B1D"/>
                </a:solidFill>
              </a:defRPr>
            </a:lvl1pPr>
          </a:lstStyle>
          <a:p>
            <a:r>
              <a:rPr lang="en-US" dirty="0" smtClean="0"/>
              <a:t>TITLE &amp; BULLETS</a:t>
            </a:r>
            <a:endParaRPr lang="en-US" dirty="0"/>
          </a:p>
        </p:txBody>
      </p:sp>
      <p:cxnSp>
        <p:nvCxnSpPr>
          <p:cNvPr id="11" name="Straight Connector 10"/>
          <p:cNvCxnSpPr/>
          <p:nvPr userDrawn="1"/>
        </p:nvCxnSpPr>
        <p:spPr>
          <a:xfrm>
            <a:off x="0" y="5939790"/>
            <a:ext cx="9144000"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8" name="Parallelogram 17"/>
          <p:cNvSpPr/>
          <p:nvPr userDrawn="1"/>
        </p:nvSpPr>
        <p:spPr>
          <a:xfrm>
            <a:off x="-408214" y="468156"/>
            <a:ext cx="725711" cy="683912"/>
          </a:xfrm>
          <a:prstGeom prst="parallelogram">
            <a:avLst/>
          </a:prstGeom>
          <a:solidFill>
            <a:srgbClr val="9F0927"/>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800000"/>
              </a:solidFill>
            </a:endParaRPr>
          </a:p>
        </p:txBody>
      </p:sp>
      <p:sp>
        <p:nvSpPr>
          <p:cNvPr id="5" name="Content Placeholder 4"/>
          <p:cNvSpPr>
            <a:spLocks noGrp="1"/>
          </p:cNvSpPr>
          <p:nvPr>
            <p:ph sz="quarter" idx="11"/>
          </p:nvPr>
        </p:nvSpPr>
        <p:spPr>
          <a:xfrm>
            <a:off x="427570" y="1506538"/>
            <a:ext cx="8372475" cy="4127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8"/>
          <p:cNvSpPr>
            <a:spLocks noGrp="1"/>
          </p:cNvSpPr>
          <p:nvPr>
            <p:ph type="dt" sz="half" idx="12"/>
          </p:nvPr>
        </p:nvSpPr>
        <p:spPr/>
        <p:txBody>
          <a:bodyPr/>
          <a:lstStyle/>
          <a:p>
            <a:r>
              <a:rPr lang="en-US" dirty="0" smtClean="0"/>
              <a:t>July 7, 2014</a:t>
            </a:r>
            <a:endParaRPr lang="en-US" dirty="0"/>
          </a:p>
        </p:txBody>
      </p:sp>
      <p:sp>
        <p:nvSpPr>
          <p:cNvPr id="10" name="Footer Placeholder 9"/>
          <p:cNvSpPr>
            <a:spLocks noGrp="1"/>
          </p:cNvSpPr>
          <p:nvPr>
            <p:ph type="ftr" sz="quarter" idx="13"/>
          </p:nvPr>
        </p:nvSpPr>
        <p:spPr/>
        <p:txBody>
          <a:bodyPr/>
          <a:lstStyle/>
          <a:p>
            <a:r>
              <a:rPr lang="en-US" dirty="0" smtClean="0"/>
              <a:t>Title for Slide Deck</a:t>
            </a:r>
            <a:endParaRPr lang="en-US" dirty="0"/>
          </a:p>
        </p:txBody>
      </p:sp>
      <p:sp>
        <p:nvSpPr>
          <p:cNvPr id="12" name="Slide Number Placeholder 11"/>
          <p:cNvSpPr>
            <a:spLocks noGrp="1"/>
          </p:cNvSpPr>
          <p:nvPr>
            <p:ph type="sldNum" sz="quarter" idx="14"/>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410566171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Bullets, Photo">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55600" y="461048"/>
            <a:ext cx="3924300" cy="1498372"/>
          </a:xfrm>
        </p:spPr>
        <p:txBody>
          <a:bodyPr anchor="t"/>
          <a:lstStyle>
            <a:lvl1pPr algn="l">
              <a:defRPr sz="3000" spc="300" baseline="0">
                <a:solidFill>
                  <a:srgbClr val="171B1D"/>
                </a:solidFill>
              </a:defRPr>
            </a:lvl1pPr>
          </a:lstStyle>
          <a:p>
            <a:r>
              <a:rPr lang="en-US" dirty="0" smtClean="0"/>
              <a:t>TITLE AND VERT PHOTO AND BULLETS</a:t>
            </a:r>
            <a:endParaRPr lang="en-US" dirty="0"/>
          </a:p>
        </p:txBody>
      </p:sp>
      <p:cxnSp>
        <p:nvCxnSpPr>
          <p:cNvPr id="11" name="Straight Connector 10"/>
          <p:cNvCxnSpPr/>
          <p:nvPr userDrawn="1"/>
        </p:nvCxnSpPr>
        <p:spPr>
          <a:xfrm>
            <a:off x="0" y="5939790"/>
            <a:ext cx="9144000"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sz="quarter" idx="11"/>
          </p:nvPr>
        </p:nvSpPr>
        <p:spPr>
          <a:xfrm>
            <a:off x="355600" y="2337225"/>
            <a:ext cx="3924300" cy="3301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Picture Placeholder 11"/>
          <p:cNvSpPr>
            <a:spLocks noGrp="1"/>
          </p:cNvSpPr>
          <p:nvPr>
            <p:ph type="pic" sz="quarter" idx="12"/>
          </p:nvPr>
        </p:nvSpPr>
        <p:spPr>
          <a:xfrm>
            <a:off x="4343400" y="461047"/>
            <a:ext cx="4797425" cy="5479377"/>
          </a:xfrm>
        </p:spPr>
        <p:txBody>
          <a:bodyPr/>
          <a:lstStyle/>
          <a:p>
            <a:r>
              <a:rPr lang="en-US" smtClean="0"/>
              <a:t>Drag picture to placeholder or click icon to add</a:t>
            </a:r>
            <a:endParaRPr lang="en-US" dirty="0"/>
          </a:p>
        </p:txBody>
      </p:sp>
      <p:sp>
        <p:nvSpPr>
          <p:cNvPr id="2" name="Date Placeholder 1"/>
          <p:cNvSpPr>
            <a:spLocks noGrp="1"/>
          </p:cNvSpPr>
          <p:nvPr>
            <p:ph type="dt" sz="half" idx="13"/>
          </p:nvPr>
        </p:nvSpPr>
        <p:spPr/>
        <p:txBody>
          <a:bodyPr/>
          <a:lstStyle/>
          <a:p>
            <a:r>
              <a:rPr lang="en-US" dirty="0" smtClean="0"/>
              <a:t>July 7, 2014</a:t>
            </a:r>
            <a:endParaRPr lang="en-US" dirty="0"/>
          </a:p>
        </p:txBody>
      </p:sp>
      <p:sp>
        <p:nvSpPr>
          <p:cNvPr id="5" name="Footer Placeholder 4"/>
          <p:cNvSpPr>
            <a:spLocks noGrp="1"/>
          </p:cNvSpPr>
          <p:nvPr>
            <p:ph type="ftr" sz="quarter" idx="14"/>
          </p:nvPr>
        </p:nvSpPr>
        <p:spPr/>
        <p:txBody>
          <a:bodyPr/>
          <a:lstStyle/>
          <a:p>
            <a:r>
              <a:rPr lang="en-US" dirty="0" smtClean="0"/>
              <a:t>Title for Slide Deck</a:t>
            </a:r>
            <a:endParaRPr lang="en-US" dirty="0"/>
          </a:p>
        </p:txBody>
      </p:sp>
      <p:sp>
        <p:nvSpPr>
          <p:cNvPr id="7" name="Slide Number Placeholder 6"/>
          <p:cNvSpPr>
            <a:spLocks noGrp="1"/>
          </p:cNvSpPr>
          <p:nvPr>
            <p:ph type="sldNum" sz="quarter" idx="15"/>
          </p:nvPr>
        </p:nvSpPr>
        <p:spPr/>
        <p:txBody>
          <a:bodyPr/>
          <a:lstStyle/>
          <a:p>
            <a:fld id="{5125A7C5-53F9-9849-A9AD-096EF6B6AE93}" type="slidenum">
              <a:rPr lang="en-US" smtClean="0"/>
              <a:pPr/>
              <a:t>‹#›</a:t>
            </a:fld>
            <a:endParaRPr lang="en-US" dirty="0"/>
          </a:p>
        </p:txBody>
      </p:sp>
    </p:spTree>
    <p:extLst>
      <p:ext uri="{BB962C8B-B14F-4D97-AF65-F5344CB8AC3E}">
        <p14:creationId xmlns:p14="http://schemas.microsoft.com/office/powerpoint/2010/main" val="416569450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6356" y="469900"/>
            <a:ext cx="8336643"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smtClean="0"/>
              <a:t>CLICK TITLE</a:t>
            </a:r>
            <a:endParaRPr lang="en-US" dirty="0"/>
          </a:p>
        </p:txBody>
      </p:sp>
      <p:sp>
        <p:nvSpPr>
          <p:cNvPr id="1027" name="Text Placeholder 2"/>
          <p:cNvSpPr>
            <a:spLocks noGrp="1"/>
          </p:cNvSpPr>
          <p:nvPr>
            <p:ph type="body" idx="1"/>
          </p:nvPr>
        </p:nvSpPr>
        <p:spPr bwMode="auto">
          <a:xfrm>
            <a:off x="426355" y="1600200"/>
            <a:ext cx="8336643" cy="407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733727" y="25400"/>
            <a:ext cx="1902273" cy="227014"/>
          </a:xfrm>
          <a:prstGeom prst="rect">
            <a:avLst/>
          </a:prstGeom>
          <a:ln>
            <a:noFill/>
          </a:ln>
          <a:effectLst/>
        </p:spPr>
        <p:txBody>
          <a:bodyPr vert="horz" wrap="square" lIns="91440" tIns="45720" rIns="91440" bIns="45720" numCol="1" anchor="ctr" anchorCtr="0" compatLnSpc="1">
            <a:prstTxWarp prst="textNoShape">
              <a:avLst/>
            </a:prstTxWarp>
          </a:bodyPr>
          <a:lstStyle>
            <a:lvl1pPr algn="r">
              <a:defRPr sz="1000">
                <a:solidFill>
                  <a:srgbClr val="727D84"/>
                </a:solidFill>
                <a:latin typeface="+mn-lt"/>
              </a:defRPr>
            </a:lvl1pPr>
          </a:lstStyle>
          <a:p>
            <a:r>
              <a:rPr lang="en-US" dirty="0" smtClean="0"/>
              <a:t>July 7, 2014</a:t>
            </a:r>
            <a:endParaRPr lang="en-US" dirty="0"/>
          </a:p>
        </p:txBody>
      </p:sp>
      <p:sp>
        <p:nvSpPr>
          <p:cNvPr id="5" name="Footer Placeholder 4"/>
          <p:cNvSpPr>
            <a:spLocks noGrp="1"/>
          </p:cNvSpPr>
          <p:nvPr>
            <p:ph type="ftr" sz="quarter" idx="3"/>
          </p:nvPr>
        </p:nvSpPr>
        <p:spPr>
          <a:xfrm>
            <a:off x="2603500" y="25400"/>
            <a:ext cx="4130227" cy="227014"/>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a:defRPr sz="1000" b="0" i="0">
                <a:solidFill>
                  <a:srgbClr val="727D84"/>
                </a:solidFill>
                <a:latin typeface="+mn-lt"/>
                <a:cs typeface="Arial"/>
              </a:defRPr>
            </a:lvl1pPr>
          </a:lstStyle>
          <a:p>
            <a:r>
              <a:rPr lang="en-US" dirty="0" smtClean="0"/>
              <a:t>Title for Slide Deck</a:t>
            </a:r>
            <a:endParaRPr lang="en-US" dirty="0"/>
          </a:p>
        </p:txBody>
      </p:sp>
      <p:sp>
        <p:nvSpPr>
          <p:cNvPr id="6" name="Slide Number Placeholder 5"/>
          <p:cNvSpPr>
            <a:spLocks noGrp="1"/>
          </p:cNvSpPr>
          <p:nvPr>
            <p:ph type="sldNum" sz="quarter" idx="4"/>
          </p:nvPr>
        </p:nvSpPr>
        <p:spPr>
          <a:xfrm>
            <a:off x="8636000" y="25400"/>
            <a:ext cx="504268" cy="227014"/>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a:defRPr sz="1100">
                <a:solidFill>
                  <a:srgbClr val="727D84"/>
                </a:solidFill>
                <a:latin typeface="Calibri" charset="0"/>
              </a:defRPr>
            </a:lvl1pPr>
          </a:lstStyle>
          <a:p>
            <a:fld id="{5125A7C5-53F9-9849-A9AD-096EF6B6AE93}" type="slidenum">
              <a:rPr lang="en-US" smtClean="0"/>
              <a:pPr/>
              <a:t>‹#›</a:t>
            </a:fld>
            <a:endParaRPr lang="en-US" dirty="0"/>
          </a:p>
        </p:txBody>
      </p:sp>
      <p:sp>
        <p:nvSpPr>
          <p:cNvPr id="7" name="Rectangle 6"/>
          <p:cNvSpPr/>
          <p:nvPr/>
        </p:nvSpPr>
        <p:spPr>
          <a:xfrm>
            <a:off x="0" y="5939790"/>
            <a:ext cx="9144000" cy="918210"/>
          </a:xfrm>
          <a:prstGeom prst="rect">
            <a:avLst/>
          </a:prstGeom>
          <a:solidFill>
            <a:srgbClr val="9F09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Parallelogram 7"/>
          <p:cNvSpPr/>
          <p:nvPr/>
        </p:nvSpPr>
        <p:spPr>
          <a:xfrm>
            <a:off x="5943600" y="6235700"/>
            <a:ext cx="3614759" cy="317500"/>
          </a:xfrm>
          <a:prstGeom prst="parallelogram">
            <a:avLst/>
          </a:prstGeom>
          <a:solidFill>
            <a:srgbClr val="9F0927"/>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800000"/>
              </a:solidFill>
            </a:endParaRPr>
          </a:p>
        </p:txBody>
      </p:sp>
      <p:pic>
        <p:nvPicPr>
          <p:cNvPr id="9" name="Picture 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3376" y="6092190"/>
            <a:ext cx="2763847" cy="610870"/>
          </a:xfrm>
          <a:prstGeom prst="rect">
            <a:avLst/>
          </a:prstGeom>
        </p:spPr>
      </p:pic>
      <p:sp>
        <p:nvSpPr>
          <p:cNvPr id="11" name="TextBox 10"/>
          <p:cNvSpPr txBox="1"/>
          <p:nvPr/>
        </p:nvSpPr>
        <p:spPr>
          <a:xfrm>
            <a:off x="5583590" y="6286500"/>
            <a:ext cx="3319272" cy="230832"/>
          </a:xfrm>
          <a:prstGeom prst="rect">
            <a:avLst/>
          </a:prstGeom>
          <a:noFill/>
        </p:spPr>
        <p:txBody>
          <a:bodyPr wrap="square" rtlCol="0">
            <a:spAutoFit/>
          </a:bodyPr>
          <a:lstStyle/>
          <a:p>
            <a:pPr algn="r"/>
            <a:r>
              <a:rPr lang="en-US" sz="900" kern="500" spc="600" dirty="0" smtClean="0">
                <a:solidFill>
                  <a:schemeClr val="bg1"/>
                </a:solidFill>
                <a:latin typeface="Arial"/>
                <a:cs typeface="Arial"/>
              </a:rPr>
              <a:t>WEILL.CORNELL.EDU</a:t>
            </a:r>
            <a:endParaRPr lang="en-US" sz="900" kern="500" spc="600" dirty="0">
              <a:solidFill>
                <a:schemeClr val="bg1"/>
              </a:solidFill>
              <a:latin typeface="Arial"/>
              <a:cs typeface="Arial"/>
            </a:endParaRPr>
          </a:p>
        </p:txBody>
      </p:sp>
    </p:spTree>
    <p:extLst>
      <p:ext uri="{BB962C8B-B14F-4D97-AF65-F5344CB8AC3E}">
        <p14:creationId xmlns:p14="http://schemas.microsoft.com/office/powerpoint/2010/main" val="21511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iming>
    <p:tnLst>
      <p:par>
        <p:cTn xmlns:p14="http://schemas.microsoft.com/office/powerpoint/2010/main" id="1" dur="indefinite" restart="never" nodeType="tmRoot"/>
      </p:par>
    </p:tnLst>
  </p:timing>
  <p:hf hdr="0"/>
  <p:txStyles>
    <p:titleStyle>
      <a:lvl1pPr algn="l" defTabSz="457200" rtl="0" eaLnBrk="1" fontAlgn="base" hangingPunct="1">
        <a:spcBef>
          <a:spcPct val="0"/>
        </a:spcBef>
        <a:spcAft>
          <a:spcPct val="0"/>
        </a:spcAft>
        <a:defRPr sz="3200" kern="1200" spc="300">
          <a:solidFill>
            <a:srgbClr val="171B1D"/>
          </a:solidFill>
          <a:latin typeface="Arial"/>
          <a:ea typeface="ＭＳ Ｐゴシック" pitchFamily="-109" charset="-128"/>
          <a:cs typeface="ＭＳ Ｐゴシック" pitchFamily="-109" charset="-128"/>
        </a:defRPr>
      </a:lvl1pPr>
      <a:lvl2pPr algn="l" defTabSz="457200" rtl="0" eaLnBrk="1" fontAlgn="base" hangingPunct="1">
        <a:spcBef>
          <a:spcPct val="0"/>
        </a:spcBef>
        <a:spcAft>
          <a:spcPct val="0"/>
        </a:spcAft>
        <a:defRPr sz="2400">
          <a:solidFill>
            <a:schemeClr val="accent1"/>
          </a:solidFill>
          <a:latin typeface="Arial" charset="0"/>
          <a:ea typeface="ＭＳ Ｐゴシック" pitchFamily="-109" charset="-128"/>
          <a:cs typeface="ＭＳ Ｐゴシック" pitchFamily="-109" charset="-128"/>
        </a:defRPr>
      </a:lvl2pPr>
      <a:lvl3pPr algn="l" defTabSz="457200" rtl="0" eaLnBrk="1" fontAlgn="base" hangingPunct="1">
        <a:spcBef>
          <a:spcPct val="0"/>
        </a:spcBef>
        <a:spcAft>
          <a:spcPct val="0"/>
        </a:spcAft>
        <a:defRPr sz="2400">
          <a:solidFill>
            <a:schemeClr val="accent1"/>
          </a:solidFill>
          <a:latin typeface="Arial" charset="0"/>
          <a:ea typeface="ＭＳ Ｐゴシック" pitchFamily="-109" charset="-128"/>
          <a:cs typeface="ＭＳ Ｐゴシック" pitchFamily="-109" charset="-128"/>
        </a:defRPr>
      </a:lvl3pPr>
      <a:lvl4pPr algn="l" defTabSz="457200" rtl="0" eaLnBrk="1" fontAlgn="base" hangingPunct="1">
        <a:spcBef>
          <a:spcPct val="0"/>
        </a:spcBef>
        <a:spcAft>
          <a:spcPct val="0"/>
        </a:spcAft>
        <a:defRPr sz="2400">
          <a:solidFill>
            <a:schemeClr val="accent1"/>
          </a:solidFill>
          <a:latin typeface="Arial" charset="0"/>
          <a:ea typeface="ＭＳ Ｐゴシック" pitchFamily="-109" charset="-128"/>
          <a:cs typeface="ＭＳ Ｐゴシック" pitchFamily="-109" charset="-128"/>
        </a:defRPr>
      </a:lvl4pPr>
      <a:lvl5pPr algn="l" defTabSz="457200" rtl="0" eaLnBrk="1" fontAlgn="base" hangingPunct="1">
        <a:spcBef>
          <a:spcPct val="0"/>
        </a:spcBef>
        <a:spcAft>
          <a:spcPct val="0"/>
        </a:spcAft>
        <a:defRPr sz="2400">
          <a:solidFill>
            <a:schemeClr val="accent1"/>
          </a:solidFill>
          <a:latin typeface="Arial" charset="0"/>
          <a:ea typeface="ＭＳ Ｐゴシック" pitchFamily="-109" charset="-128"/>
          <a:cs typeface="ＭＳ Ｐゴシック" pitchFamily="-109" charset="-128"/>
        </a:defRPr>
      </a:lvl5pPr>
      <a:lvl6pPr marL="457200" algn="ctr" defTabSz="457200" rtl="0" eaLnBrk="1" fontAlgn="base" hangingPunct="1">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eaLnBrk="1" fontAlgn="base" hangingPunct="1">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eaLnBrk="1" fontAlgn="base" hangingPunct="1">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eaLnBrk="1" fontAlgn="base" hangingPunct="1">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1" fontAlgn="base" hangingPunct="1">
        <a:spcBef>
          <a:spcPts val="800"/>
        </a:spcBef>
        <a:spcAft>
          <a:spcPts val="500"/>
        </a:spcAft>
        <a:buFont typeface="Arial" charset="0"/>
        <a:buChar char="•"/>
        <a:defRPr sz="2400" kern="1200">
          <a:solidFill>
            <a:srgbClr val="171B1D"/>
          </a:solidFill>
          <a:latin typeface="Arial"/>
          <a:ea typeface="ＭＳ Ｐゴシック" pitchFamily="-109" charset="-128"/>
          <a:cs typeface="ＭＳ Ｐゴシック" pitchFamily="-109" charset="-128"/>
        </a:defRPr>
      </a:lvl1pPr>
      <a:lvl2pPr marL="742950" indent="-285750" algn="l" defTabSz="457200" rtl="0" eaLnBrk="1" fontAlgn="base" hangingPunct="1">
        <a:lnSpc>
          <a:spcPct val="100000"/>
        </a:lnSpc>
        <a:spcBef>
          <a:spcPts val="0"/>
        </a:spcBef>
        <a:spcAft>
          <a:spcPct val="0"/>
        </a:spcAft>
        <a:buFont typeface="Arial" charset="0"/>
        <a:buChar char="–"/>
        <a:defRPr sz="2000" kern="1200">
          <a:solidFill>
            <a:srgbClr val="171B1D"/>
          </a:solidFill>
          <a:latin typeface="+mn-lt"/>
          <a:ea typeface="ＭＳ Ｐゴシック" pitchFamily="-109" charset="-128"/>
          <a:cs typeface="ＭＳ Ｐゴシック" charset="0"/>
        </a:defRPr>
      </a:lvl2pPr>
      <a:lvl3pPr marL="1143000" indent="-228600" algn="l" defTabSz="457200" rtl="0" eaLnBrk="1" fontAlgn="base" hangingPunct="1">
        <a:spcBef>
          <a:spcPct val="20000"/>
        </a:spcBef>
        <a:spcAft>
          <a:spcPct val="0"/>
        </a:spcAft>
        <a:buFont typeface="Arial" charset="0"/>
        <a:buChar char="•"/>
        <a:defRPr sz="1800" kern="1200">
          <a:solidFill>
            <a:srgbClr val="171B1D"/>
          </a:solidFill>
          <a:latin typeface="Arial"/>
          <a:ea typeface="ＭＳ Ｐゴシック" pitchFamily="-109" charset="-128"/>
          <a:cs typeface="ＭＳ Ｐゴシック" charset="0"/>
        </a:defRPr>
      </a:lvl3pPr>
      <a:lvl4pPr marL="1600200" indent="-228600" algn="l" defTabSz="457200" rtl="0" eaLnBrk="1" fontAlgn="base" hangingPunct="1">
        <a:spcBef>
          <a:spcPct val="20000"/>
        </a:spcBef>
        <a:spcAft>
          <a:spcPct val="0"/>
        </a:spcAft>
        <a:buFont typeface="Arial" charset="0"/>
        <a:buChar char="–"/>
        <a:defRPr sz="1800" kern="1200">
          <a:solidFill>
            <a:srgbClr val="171B1D"/>
          </a:solidFill>
          <a:latin typeface="+mn-lt"/>
          <a:ea typeface="ＭＳ Ｐゴシック" pitchFamily="-109" charset="-128"/>
          <a:cs typeface="ＭＳ Ｐゴシック" charset="0"/>
        </a:defRPr>
      </a:lvl4pPr>
      <a:lvl5pPr marL="2057400" indent="-228600" algn="l" defTabSz="457200" rtl="0" eaLnBrk="1" fontAlgn="base" hangingPunct="1">
        <a:spcBef>
          <a:spcPct val="20000"/>
        </a:spcBef>
        <a:spcAft>
          <a:spcPct val="0"/>
        </a:spcAft>
        <a:buFont typeface="Arial" charset="0"/>
        <a:buChar char="»"/>
        <a:defRPr sz="1800" kern="1200">
          <a:solidFill>
            <a:srgbClr val="171B1D"/>
          </a:solidFill>
          <a:latin typeface="+mn-lt"/>
          <a:ea typeface="ＭＳ Ｐゴシック" pitchFamily="-109" charset="-128"/>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B31B1B"/>
                </a:solidFill>
              </a:rPr>
              <a:t>Circulating Cells </a:t>
            </a:r>
            <a:br>
              <a:rPr lang="en-US" dirty="0" smtClean="0">
                <a:solidFill>
                  <a:srgbClr val="B31B1B"/>
                </a:solidFill>
              </a:rPr>
            </a:br>
            <a:r>
              <a:rPr lang="en-US" sz="2400" dirty="0" smtClean="0"/>
              <a:t/>
            </a:r>
            <a:br>
              <a:rPr lang="en-US" sz="2400" dirty="0" smtClean="0"/>
            </a:br>
            <a:r>
              <a:rPr lang="en-US" sz="2400" dirty="0"/>
              <a:t/>
            </a:r>
            <a:br>
              <a:rPr lang="en-US" sz="2400" dirty="0"/>
            </a:br>
            <a:r>
              <a:rPr lang="en-US" sz="2400" dirty="0" smtClean="0"/>
              <a:t/>
            </a:r>
            <a:br>
              <a:rPr lang="en-US" sz="2400" dirty="0" smtClean="0"/>
            </a:br>
            <a:r>
              <a:rPr lang="en-US" sz="2400" dirty="0" smtClean="0"/>
              <a:t>Keith Hentel, MD MS</a:t>
            </a:r>
            <a:br>
              <a:rPr lang="en-US" sz="2400" dirty="0" smtClean="0"/>
            </a:br>
            <a:r>
              <a:rPr lang="en-US" sz="2400" dirty="0" smtClean="0"/>
              <a:t>Executive Vice Chairman</a:t>
            </a:r>
            <a:br>
              <a:rPr lang="en-US" sz="2400" dirty="0" smtClean="0"/>
            </a:br>
            <a:r>
              <a:rPr lang="en-US" sz="2400" dirty="0" smtClean="0"/>
              <a:t>Department of Radiology</a:t>
            </a:r>
            <a:endParaRPr lang="en-US" sz="2400" dirty="0"/>
          </a:p>
        </p:txBody>
      </p:sp>
      <p:sp>
        <p:nvSpPr>
          <p:cNvPr id="3" name="Subtitle 2"/>
          <p:cNvSpPr>
            <a:spLocks noGrp="1"/>
          </p:cNvSpPr>
          <p:nvPr>
            <p:ph type="subTitle" idx="1"/>
          </p:nvPr>
        </p:nvSpPr>
        <p:spPr>
          <a:xfrm>
            <a:off x="2696635" y="1609971"/>
            <a:ext cx="6206227" cy="922020"/>
          </a:xfrm>
        </p:spPr>
        <p:txBody>
          <a:bodyPr/>
          <a:lstStyle/>
          <a:p>
            <a:r>
              <a:rPr lang="en-US" dirty="0" smtClean="0"/>
              <a:t>Cornell Tech : Medical Literacy</a:t>
            </a:r>
            <a:endParaRPr lang="en-US" dirty="0"/>
          </a:p>
        </p:txBody>
      </p:sp>
    </p:spTree>
    <p:extLst>
      <p:ext uri="{BB962C8B-B14F-4D97-AF65-F5344CB8AC3E}">
        <p14:creationId xmlns:p14="http://schemas.microsoft.com/office/powerpoint/2010/main" val="20436797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10</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PROTEINS</a:t>
            </a:r>
          </a:p>
          <a:p>
            <a:endParaRPr lang="en-US" sz="3600" dirty="0" smtClean="0"/>
          </a:p>
          <a:p>
            <a:endParaRPr lang="en-US" sz="3600" dirty="0" smtClean="0"/>
          </a:p>
          <a:p>
            <a:endParaRPr lang="en-US" sz="3600" dirty="0" smtClean="0"/>
          </a:p>
          <a:p>
            <a:endParaRPr lang="en-US" sz="3600" dirty="0" smtClean="0"/>
          </a:p>
        </p:txBody>
      </p:sp>
      <p:pic>
        <p:nvPicPr>
          <p:cNvPr id="7" name="Picture 6"/>
          <p:cNvPicPr>
            <a:picLocks noChangeAspect="1"/>
          </p:cNvPicPr>
          <p:nvPr/>
        </p:nvPicPr>
        <p:blipFill>
          <a:blip r:embed="rId2"/>
          <a:stretch>
            <a:fillRect/>
          </a:stretch>
        </p:blipFill>
        <p:spPr>
          <a:xfrm>
            <a:off x="2318071" y="962281"/>
            <a:ext cx="5361470" cy="4635489"/>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11</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AMINO ACIDS</a:t>
            </a:r>
          </a:p>
          <a:p>
            <a:endParaRPr lang="en-US" sz="3600" dirty="0" smtClean="0"/>
          </a:p>
          <a:p>
            <a:endParaRPr lang="en-US" sz="3600" dirty="0" smtClean="0"/>
          </a:p>
          <a:p>
            <a:endParaRPr lang="en-US" sz="3600" dirty="0" smtClean="0"/>
          </a:p>
          <a:p>
            <a:endParaRPr lang="en-US" sz="3600" dirty="0" smtClean="0"/>
          </a:p>
        </p:txBody>
      </p:sp>
      <p:pic>
        <p:nvPicPr>
          <p:cNvPr id="8" name="Picture 7"/>
          <p:cNvPicPr>
            <a:picLocks noChangeAspect="1"/>
          </p:cNvPicPr>
          <p:nvPr/>
        </p:nvPicPr>
        <p:blipFill>
          <a:blip r:embed="rId2"/>
          <a:stretch>
            <a:fillRect/>
          </a:stretch>
        </p:blipFill>
        <p:spPr>
          <a:xfrm>
            <a:off x="1276102" y="1202388"/>
            <a:ext cx="6520113" cy="4497253"/>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12</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AMINO ACIDS</a:t>
            </a:r>
          </a:p>
          <a:p>
            <a:endParaRPr lang="en-US" sz="3600" dirty="0" smtClean="0"/>
          </a:p>
          <a:p>
            <a:endParaRPr lang="en-US" sz="3600" dirty="0" smtClean="0"/>
          </a:p>
          <a:p>
            <a:endParaRPr lang="en-US" sz="3600" dirty="0" smtClean="0"/>
          </a:p>
          <a:p>
            <a:endParaRPr lang="en-US" sz="3600" dirty="0" smtClean="0"/>
          </a:p>
        </p:txBody>
      </p:sp>
      <p:pic>
        <p:nvPicPr>
          <p:cNvPr id="7" name="Picture 6"/>
          <p:cNvPicPr>
            <a:picLocks noChangeAspect="1"/>
          </p:cNvPicPr>
          <p:nvPr/>
        </p:nvPicPr>
        <p:blipFill>
          <a:blip r:embed="rId2"/>
          <a:stretch>
            <a:fillRect/>
          </a:stretch>
        </p:blipFill>
        <p:spPr>
          <a:xfrm>
            <a:off x="2572712" y="1310468"/>
            <a:ext cx="4161015" cy="4076954"/>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13</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AMINO ACIDS</a:t>
            </a:r>
          </a:p>
          <a:p>
            <a:endParaRPr lang="en-US" sz="3600" dirty="0" smtClean="0"/>
          </a:p>
          <a:p>
            <a:endParaRPr lang="en-US" sz="3600" dirty="0" smtClean="0"/>
          </a:p>
          <a:p>
            <a:endParaRPr lang="en-US" sz="3600" dirty="0" smtClean="0"/>
          </a:p>
          <a:p>
            <a:endParaRPr lang="en-US" sz="3600" dirty="0" smtClean="0"/>
          </a:p>
        </p:txBody>
      </p:sp>
      <p:pic>
        <p:nvPicPr>
          <p:cNvPr id="8" name="Picture 7"/>
          <p:cNvPicPr>
            <a:picLocks noChangeAspect="1"/>
          </p:cNvPicPr>
          <p:nvPr/>
        </p:nvPicPr>
        <p:blipFill>
          <a:blip r:embed="rId2"/>
          <a:stretch>
            <a:fillRect/>
          </a:stretch>
        </p:blipFill>
        <p:spPr>
          <a:xfrm>
            <a:off x="311390" y="1150702"/>
            <a:ext cx="4025846" cy="2588519"/>
          </a:xfrm>
          <a:prstGeom prst="rect">
            <a:avLst/>
          </a:prstGeom>
        </p:spPr>
      </p:pic>
      <p:pic>
        <p:nvPicPr>
          <p:cNvPr id="9" name="Picture 8"/>
          <p:cNvPicPr>
            <a:picLocks noChangeAspect="1"/>
          </p:cNvPicPr>
          <p:nvPr/>
        </p:nvPicPr>
        <p:blipFill>
          <a:blip r:embed="rId3"/>
          <a:stretch>
            <a:fillRect/>
          </a:stretch>
        </p:blipFill>
        <p:spPr>
          <a:xfrm>
            <a:off x="5066003" y="2621201"/>
            <a:ext cx="3782752" cy="3045436"/>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14</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Electrolytes</a:t>
            </a:r>
          </a:p>
          <a:p>
            <a:endParaRPr lang="en-US" sz="3600" dirty="0" smtClean="0"/>
          </a:p>
          <a:p>
            <a:endParaRPr lang="en-US" sz="3600" dirty="0" smtClean="0"/>
          </a:p>
          <a:p>
            <a:endParaRPr lang="en-US" sz="3600" dirty="0" smtClean="0"/>
          </a:p>
          <a:p>
            <a:endParaRPr lang="en-US" sz="3600" dirty="0" smtClean="0"/>
          </a:p>
        </p:txBody>
      </p:sp>
      <p:sp>
        <p:nvSpPr>
          <p:cNvPr id="8" name="Rectangle 7"/>
          <p:cNvSpPr/>
          <p:nvPr/>
        </p:nvSpPr>
        <p:spPr>
          <a:xfrm>
            <a:off x="393901" y="1350997"/>
            <a:ext cx="8242099" cy="1569660"/>
          </a:xfrm>
          <a:prstGeom prst="rect">
            <a:avLst/>
          </a:prstGeom>
        </p:spPr>
        <p:txBody>
          <a:bodyPr wrap="square">
            <a:spAutoFit/>
          </a:bodyPr>
          <a:lstStyle/>
          <a:p>
            <a:r>
              <a:rPr lang="en-US" sz="2400" dirty="0" smtClean="0"/>
              <a:t>Electrolytes refer to minerals that include calcium, chloride, magnesium, phosphate, potassium, and sodium. They are present in your blood, body fluids, and urine. They are ingested with food, drink, and medicines and supplements.</a:t>
            </a:r>
            <a:endParaRPr lang="en-US" sz="2400" dirty="0"/>
          </a:p>
        </p:txBody>
      </p:sp>
      <p:sp>
        <p:nvSpPr>
          <p:cNvPr id="9" name="Rectangle 8"/>
          <p:cNvSpPr/>
          <p:nvPr/>
        </p:nvSpPr>
        <p:spPr>
          <a:xfrm>
            <a:off x="1486748" y="3309943"/>
            <a:ext cx="6741839" cy="1754327"/>
          </a:xfrm>
          <a:prstGeom prst="rect">
            <a:avLst/>
          </a:prstGeom>
        </p:spPr>
        <p:txBody>
          <a:bodyPr wrap="square">
            <a:spAutoFit/>
          </a:bodyPr>
          <a:lstStyle/>
          <a:p>
            <a:r>
              <a:rPr lang="en-US" dirty="0" smtClean="0"/>
              <a:t>Calcium: </a:t>
            </a:r>
            <a:r>
              <a:rPr lang="en-US" dirty="0" err="1" smtClean="0"/>
              <a:t>hypercalcemia</a:t>
            </a:r>
            <a:r>
              <a:rPr lang="en-US" dirty="0" smtClean="0"/>
              <a:t> and </a:t>
            </a:r>
            <a:r>
              <a:rPr lang="en-US" dirty="0" err="1" smtClean="0"/>
              <a:t>hypocalcemia</a:t>
            </a:r>
            <a:endParaRPr lang="en-US" dirty="0" smtClean="0"/>
          </a:p>
          <a:p>
            <a:r>
              <a:rPr lang="en-US" dirty="0" smtClean="0"/>
              <a:t>Chloride: </a:t>
            </a:r>
            <a:r>
              <a:rPr lang="en-US" dirty="0" err="1" smtClean="0"/>
              <a:t>hyperchloremia</a:t>
            </a:r>
            <a:r>
              <a:rPr lang="en-US" dirty="0" smtClean="0"/>
              <a:t> and </a:t>
            </a:r>
            <a:r>
              <a:rPr lang="en-US" dirty="0" err="1" smtClean="0"/>
              <a:t>hypochloremia</a:t>
            </a:r>
            <a:endParaRPr lang="en-US" dirty="0" smtClean="0"/>
          </a:p>
          <a:p>
            <a:r>
              <a:rPr lang="en-US" dirty="0" smtClean="0"/>
              <a:t>Magnesium: </a:t>
            </a:r>
            <a:r>
              <a:rPr lang="en-US" dirty="0" err="1" smtClean="0"/>
              <a:t>hypermagnesemia</a:t>
            </a:r>
            <a:r>
              <a:rPr lang="en-US" dirty="0" smtClean="0"/>
              <a:t> and </a:t>
            </a:r>
            <a:r>
              <a:rPr lang="en-US" dirty="0" err="1" smtClean="0"/>
              <a:t>hypomagnesemia</a:t>
            </a:r>
            <a:endParaRPr lang="en-US" dirty="0" smtClean="0"/>
          </a:p>
          <a:p>
            <a:r>
              <a:rPr lang="en-US" dirty="0" smtClean="0"/>
              <a:t>Phosphate: </a:t>
            </a:r>
            <a:r>
              <a:rPr lang="en-US" dirty="0" err="1" smtClean="0"/>
              <a:t>hyperphosphatemia</a:t>
            </a:r>
            <a:r>
              <a:rPr lang="en-US" dirty="0" smtClean="0"/>
              <a:t> and </a:t>
            </a:r>
            <a:r>
              <a:rPr lang="en-US" dirty="0" err="1" smtClean="0"/>
              <a:t>hypophosphatemia</a:t>
            </a:r>
            <a:endParaRPr lang="en-US" dirty="0" smtClean="0"/>
          </a:p>
          <a:p>
            <a:r>
              <a:rPr lang="en-US" dirty="0" smtClean="0"/>
              <a:t>Potassium: </a:t>
            </a:r>
            <a:r>
              <a:rPr lang="en-US" dirty="0" err="1" smtClean="0"/>
              <a:t>hyperkalemia</a:t>
            </a:r>
            <a:r>
              <a:rPr lang="en-US" dirty="0" smtClean="0"/>
              <a:t> and </a:t>
            </a:r>
            <a:r>
              <a:rPr lang="en-US" dirty="0" err="1" smtClean="0"/>
              <a:t>hypokalemia</a:t>
            </a:r>
            <a:endParaRPr lang="en-US" dirty="0" smtClean="0"/>
          </a:p>
          <a:p>
            <a:r>
              <a:rPr lang="en-US" dirty="0" smtClean="0"/>
              <a:t>Sodium: </a:t>
            </a:r>
            <a:r>
              <a:rPr lang="en-US" dirty="0" err="1" smtClean="0"/>
              <a:t>hypernatremia</a:t>
            </a:r>
            <a:r>
              <a:rPr lang="en-US" dirty="0" smtClean="0"/>
              <a:t> and </a:t>
            </a:r>
            <a:r>
              <a:rPr lang="en-US" dirty="0" err="1" smtClean="0"/>
              <a:t>hyponatremia</a:t>
            </a:r>
            <a:endParaRPr lang="en-US"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15</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Types of Cells in Blood</a:t>
            </a:r>
          </a:p>
          <a:p>
            <a:endParaRPr lang="en-US" sz="3600" dirty="0" smtClean="0"/>
          </a:p>
          <a:p>
            <a:endParaRPr lang="en-US" sz="3600" dirty="0" smtClean="0"/>
          </a:p>
          <a:p>
            <a:endParaRPr lang="en-US" sz="3600" dirty="0" smtClean="0"/>
          </a:p>
          <a:p>
            <a:endParaRPr lang="en-US" sz="3600" dirty="0" smtClean="0"/>
          </a:p>
        </p:txBody>
      </p:sp>
      <p:sp>
        <p:nvSpPr>
          <p:cNvPr id="8" name="Rectangle 7"/>
          <p:cNvSpPr/>
          <p:nvPr/>
        </p:nvSpPr>
        <p:spPr>
          <a:xfrm>
            <a:off x="393901" y="1634707"/>
            <a:ext cx="8242099" cy="3170099"/>
          </a:xfrm>
          <a:prstGeom prst="rect">
            <a:avLst/>
          </a:prstGeom>
        </p:spPr>
        <p:txBody>
          <a:bodyPr wrap="square">
            <a:spAutoFit/>
          </a:bodyPr>
          <a:lstStyle/>
          <a:p>
            <a:pPr algn="ctr"/>
            <a:r>
              <a:rPr lang="en-US" sz="4000" dirty="0" smtClean="0"/>
              <a:t>Red</a:t>
            </a:r>
          </a:p>
          <a:p>
            <a:pPr algn="ctr"/>
            <a:endParaRPr lang="en-US" sz="4000" dirty="0" smtClean="0"/>
          </a:p>
          <a:p>
            <a:pPr algn="ctr"/>
            <a:r>
              <a:rPr lang="en-US" sz="4000" dirty="0" smtClean="0"/>
              <a:t>White </a:t>
            </a:r>
          </a:p>
          <a:p>
            <a:pPr algn="ctr"/>
            <a:endParaRPr lang="en-US" sz="4000" dirty="0" smtClean="0"/>
          </a:p>
          <a:p>
            <a:pPr algn="ctr"/>
            <a:r>
              <a:rPr lang="en-US" sz="4000" dirty="0" smtClean="0"/>
              <a:t>Platelets</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16</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Red Blood Cells</a:t>
            </a:r>
          </a:p>
          <a:p>
            <a:endParaRPr lang="en-US" sz="3600" dirty="0" smtClean="0"/>
          </a:p>
          <a:p>
            <a:endParaRPr lang="en-US" sz="3600" dirty="0" smtClean="0"/>
          </a:p>
          <a:p>
            <a:endParaRPr lang="en-US" sz="3600" dirty="0" smtClean="0"/>
          </a:p>
          <a:p>
            <a:endParaRPr lang="en-US" sz="3600" dirty="0" smtClean="0"/>
          </a:p>
        </p:txBody>
      </p:sp>
      <p:pic>
        <p:nvPicPr>
          <p:cNvPr id="7" name="Picture 6"/>
          <p:cNvPicPr>
            <a:picLocks noChangeAspect="1"/>
          </p:cNvPicPr>
          <p:nvPr/>
        </p:nvPicPr>
        <p:blipFill>
          <a:blip r:embed="rId2"/>
          <a:stretch>
            <a:fillRect/>
          </a:stretch>
        </p:blipFill>
        <p:spPr>
          <a:xfrm>
            <a:off x="1159326" y="1415599"/>
            <a:ext cx="6904344" cy="3691169"/>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17</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Red Blood Cells</a:t>
            </a:r>
          </a:p>
          <a:p>
            <a:endParaRPr lang="en-US" sz="3600" dirty="0" smtClean="0"/>
          </a:p>
          <a:p>
            <a:endParaRPr lang="en-US" sz="3600" dirty="0" smtClean="0"/>
          </a:p>
          <a:p>
            <a:endParaRPr lang="en-US" sz="3600" dirty="0" smtClean="0"/>
          </a:p>
          <a:p>
            <a:endParaRPr lang="en-US" sz="3600" dirty="0" smtClean="0"/>
          </a:p>
        </p:txBody>
      </p:sp>
      <p:sp>
        <p:nvSpPr>
          <p:cNvPr id="8" name="TextBox 7"/>
          <p:cNvSpPr txBox="1"/>
          <p:nvPr/>
        </p:nvSpPr>
        <p:spPr bwMode="auto">
          <a:xfrm>
            <a:off x="608024" y="1420872"/>
            <a:ext cx="7728656" cy="483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2800" dirty="0" smtClean="0"/>
              <a:t>40-45% of blood volume (</a:t>
            </a:r>
            <a:r>
              <a:rPr lang="en-US" sz="2800" dirty="0" err="1" smtClean="0"/>
              <a:t>Hematocrit</a:t>
            </a:r>
            <a:r>
              <a:rPr lang="en-US" sz="2800" dirty="0" smtClean="0"/>
              <a:t>)</a:t>
            </a:r>
          </a:p>
          <a:p>
            <a:endParaRPr lang="en-US" sz="2800" dirty="0" smtClean="0"/>
          </a:p>
          <a:p>
            <a:r>
              <a:rPr lang="en-US" sz="2800" dirty="0" smtClean="0"/>
              <a:t>Have no nucleus (more flexible)</a:t>
            </a:r>
          </a:p>
          <a:p>
            <a:endParaRPr lang="en-US" sz="2800" dirty="0" smtClean="0"/>
          </a:p>
          <a:p>
            <a:r>
              <a:rPr lang="en-US" sz="2800" dirty="0" smtClean="0"/>
              <a:t>Contain hemoglobin which carries Oxygen to the cells of the body and CO2 back to lungs</a:t>
            </a:r>
          </a:p>
          <a:p>
            <a:endParaRPr lang="en-US" sz="2800" dirty="0" smtClean="0"/>
          </a:p>
          <a:p>
            <a:r>
              <a:rPr lang="en-US" sz="2800" dirty="0" smtClean="0"/>
              <a:t>Last an average of 120 days</a:t>
            </a:r>
          </a:p>
          <a:p>
            <a:endParaRPr lang="en-US" sz="2800" dirty="0" smtClean="0"/>
          </a:p>
          <a:p>
            <a:endParaRPr lang="en-US" sz="2800" dirty="0" smtClean="0"/>
          </a:p>
          <a:p>
            <a:endParaRPr lang="en-US" sz="2800" dirty="0" smtClean="0"/>
          </a:p>
          <a:p>
            <a:endParaRPr lang="en-US" sz="28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18</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Red Blood Cells - Hemoglobin</a:t>
            </a:r>
          </a:p>
          <a:p>
            <a:endParaRPr lang="en-US" sz="3600" dirty="0" smtClean="0"/>
          </a:p>
          <a:p>
            <a:endParaRPr lang="en-US" sz="3600" dirty="0" smtClean="0"/>
          </a:p>
          <a:p>
            <a:endParaRPr lang="en-US" sz="3600" dirty="0" smtClean="0"/>
          </a:p>
          <a:p>
            <a:endParaRPr lang="en-US" sz="3600" dirty="0" smtClean="0"/>
          </a:p>
        </p:txBody>
      </p:sp>
      <p:pic>
        <p:nvPicPr>
          <p:cNvPr id="7" name="Picture 6"/>
          <p:cNvPicPr>
            <a:picLocks noChangeAspect="1"/>
          </p:cNvPicPr>
          <p:nvPr/>
        </p:nvPicPr>
        <p:blipFill>
          <a:blip r:embed="rId2"/>
          <a:stretch>
            <a:fillRect/>
          </a:stretch>
        </p:blipFill>
        <p:spPr>
          <a:xfrm>
            <a:off x="223767" y="1459077"/>
            <a:ext cx="4333720" cy="3746904"/>
          </a:xfrm>
          <a:prstGeom prst="rect">
            <a:avLst/>
          </a:prstGeom>
        </p:spPr>
      </p:pic>
      <p:sp>
        <p:nvSpPr>
          <p:cNvPr id="9" name="TextBox 8"/>
          <p:cNvSpPr txBox="1"/>
          <p:nvPr/>
        </p:nvSpPr>
        <p:spPr bwMode="auto">
          <a:xfrm>
            <a:off x="4999192" y="2680700"/>
            <a:ext cx="3469069"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2400" dirty="0" smtClean="0"/>
              <a:t>Bright Red – Lots of O2</a:t>
            </a:r>
          </a:p>
          <a:p>
            <a:pPr algn="ctr"/>
            <a:endParaRPr lang="en-US" sz="2400" dirty="0" smtClean="0"/>
          </a:p>
          <a:p>
            <a:pPr algn="ctr"/>
            <a:r>
              <a:rPr lang="en-US" sz="2400" dirty="0" smtClean="0"/>
              <a:t>Dark Red – Lots of CO2</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19</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White Blood Cells</a:t>
            </a:r>
          </a:p>
          <a:p>
            <a:endParaRPr lang="en-US" sz="3600" dirty="0" smtClean="0"/>
          </a:p>
          <a:p>
            <a:endParaRPr lang="en-US" sz="3600" dirty="0" smtClean="0"/>
          </a:p>
          <a:p>
            <a:endParaRPr lang="en-US" sz="3600" dirty="0" smtClean="0"/>
          </a:p>
          <a:p>
            <a:endParaRPr lang="en-US" sz="3600" dirty="0" smtClean="0"/>
          </a:p>
        </p:txBody>
      </p:sp>
      <p:pic>
        <p:nvPicPr>
          <p:cNvPr id="8" name="Picture 7"/>
          <p:cNvPicPr>
            <a:picLocks noChangeAspect="1"/>
          </p:cNvPicPr>
          <p:nvPr/>
        </p:nvPicPr>
        <p:blipFill>
          <a:blip r:embed="rId2"/>
          <a:stretch>
            <a:fillRect/>
          </a:stretch>
        </p:blipFill>
        <p:spPr>
          <a:xfrm>
            <a:off x="1709860" y="1266241"/>
            <a:ext cx="5964749" cy="4017075"/>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a:t>
            </a:fld>
            <a:endParaRPr lang="en-US" dirty="0"/>
          </a:p>
        </p:txBody>
      </p:sp>
      <p:sp>
        <p:nvSpPr>
          <p:cNvPr id="5" name="TextBox 4"/>
          <p:cNvSpPr txBox="1"/>
          <p:nvPr/>
        </p:nvSpPr>
        <p:spPr bwMode="auto">
          <a:xfrm>
            <a:off x="851233" y="959208"/>
            <a:ext cx="7377354"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A 30 year old male with hemophilia presents to his hematologist with a fever and recent weight loss</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20</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White Blood Cells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2800" dirty="0" smtClean="0"/>
              <a:t>1% of blood volume</a:t>
            </a:r>
          </a:p>
          <a:p>
            <a:endParaRPr lang="en-US" sz="2800" dirty="0" smtClean="0"/>
          </a:p>
          <a:p>
            <a:r>
              <a:rPr lang="en-US" sz="2800" dirty="0" err="1" smtClean="0"/>
              <a:t>Neutrophils</a:t>
            </a:r>
            <a:r>
              <a:rPr lang="en-US" sz="2800" dirty="0" smtClean="0"/>
              <a:t>/Lymphocytes/Macrophages</a:t>
            </a:r>
          </a:p>
          <a:p>
            <a:endParaRPr lang="en-US" sz="2800" dirty="0" smtClean="0"/>
          </a:p>
          <a:p>
            <a:r>
              <a:rPr lang="en-US" sz="2800" dirty="0" smtClean="0"/>
              <a:t>Protect the body from infection</a:t>
            </a:r>
          </a:p>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21</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Neutrophils</a:t>
            </a:r>
            <a:endParaRPr lang="en-US" sz="3600" dirty="0" smtClean="0"/>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8" name="TextBox 7"/>
          <p:cNvSpPr txBox="1"/>
          <p:nvPr/>
        </p:nvSpPr>
        <p:spPr bwMode="auto">
          <a:xfrm>
            <a:off x="878256" y="1420872"/>
            <a:ext cx="4735316" cy="452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r>
              <a:rPr lang="en-US" sz="2800" dirty="0" smtClean="0"/>
              <a:t>55% to 70% of all white cells</a:t>
            </a:r>
          </a:p>
          <a:p>
            <a:endParaRPr lang="en-US" sz="2800" dirty="0" smtClean="0"/>
          </a:p>
          <a:p>
            <a:r>
              <a:rPr lang="en-US" sz="2800" dirty="0" smtClean="0"/>
              <a:t>Last about 1 day</a:t>
            </a:r>
          </a:p>
          <a:p>
            <a:endParaRPr lang="en-US" sz="2800" dirty="0" smtClean="0"/>
          </a:p>
          <a:p>
            <a:r>
              <a:rPr lang="en-US" sz="2800" dirty="0" smtClean="0"/>
              <a:t>Transfusion not effective</a:t>
            </a:r>
          </a:p>
          <a:p>
            <a:endParaRPr lang="en-US" sz="2800" dirty="0" smtClean="0"/>
          </a:p>
          <a:p>
            <a:r>
              <a:rPr lang="en-US" sz="2800" dirty="0" smtClean="0"/>
              <a:t>First responders </a:t>
            </a:r>
          </a:p>
          <a:p>
            <a:endParaRPr lang="en-US" sz="2800" dirty="0" smtClean="0"/>
          </a:p>
          <a:p>
            <a:r>
              <a:rPr lang="en-US" sz="2800" b="1" dirty="0" err="1" smtClean="0">
                <a:solidFill>
                  <a:srgbClr val="B31B1B"/>
                </a:solidFill>
              </a:rPr>
              <a:t>Phagocytosis</a:t>
            </a:r>
            <a:endParaRPr lang="en-US" sz="2800" b="1" dirty="0" smtClean="0">
              <a:solidFill>
                <a:srgbClr val="B31B1B"/>
              </a:solidFill>
            </a:endParaRPr>
          </a:p>
          <a:p>
            <a:endParaRPr lang="en-US" sz="3600" dirty="0" smtClean="0"/>
          </a:p>
          <a:p>
            <a:endParaRPr lang="en-US" sz="3600" dirty="0" smtClean="0"/>
          </a:p>
        </p:txBody>
      </p:sp>
      <p:pic>
        <p:nvPicPr>
          <p:cNvPr id="9" name="Picture 8"/>
          <p:cNvPicPr>
            <a:picLocks noChangeAspect="1"/>
          </p:cNvPicPr>
          <p:nvPr/>
        </p:nvPicPr>
        <p:blipFill>
          <a:blip r:embed="rId2"/>
          <a:stretch>
            <a:fillRect/>
          </a:stretch>
        </p:blipFill>
        <p:spPr>
          <a:xfrm>
            <a:off x="5524833" y="2134576"/>
            <a:ext cx="3354376" cy="3006487"/>
          </a:xfrm>
          <a:prstGeom prst="rect">
            <a:avLst/>
          </a:prstGeom>
        </p:spPr>
      </p:pic>
      <p:sp>
        <p:nvSpPr>
          <p:cNvPr id="10" name="Rectangle 9"/>
          <p:cNvSpPr/>
          <p:nvPr/>
        </p:nvSpPr>
        <p:spPr>
          <a:xfrm>
            <a:off x="5993610" y="5620516"/>
            <a:ext cx="3091766" cy="246221"/>
          </a:xfrm>
          <a:prstGeom prst="rect">
            <a:avLst/>
          </a:prstGeom>
        </p:spPr>
        <p:txBody>
          <a:bodyPr wrap="square">
            <a:spAutoFit/>
          </a:bodyPr>
          <a:lstStyle/>
          <a:p>
            <a:r>
              <a:rPr lang="en-US" sz="1000" dirty="0" smtClean="0"/>
              <a:t>https://</a:t>
            </a:r>
            <a:r>
              <a:rPr lang="en-US" sz="1000" dirty="0" err="1" smtClean="0"/>
              <a:t>en.wikipedia.org/wiki/Neutrophil_granulocyte</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22</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Lymphocytes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8" name="TextBox 7"/>
          <p:cNvSpPr txBox="1"/>
          <p:nvPr/>
        </p:nvSpPr>
        <p:spPr bwMode="auto">
          <a:xfrm>
            <a:off x="608024" y="1313150"/>
            <a:ext cx="501281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2400" dirty="0" smtClean="0"/>
              <a:t>T lymphocytes – regulate other immune cells and directly attack infected cells and cancer cells</a:t>
            </a:r>
          </a:p>
          <a:p>
            <a:endParaRPr lang="en-US" sz="2400" dirty="0" smtClean="0"/>
          </a:p>
          <a:p>
            <a:r>
              <a:rPr lang="en-US" sz="2400" dirty="0" smtClean="0"/>
              <a:t>B lymphocytes (make antibodies) which are proteins that specifically target bacteria, viruses, and other pathogens</a:t>
            </a:r>
          </a:p>
          <a:p>
            <a:endParaRPr lang="en-US" sz="2400" dirty="0" smtClean="0"/>
          </a:p>
          <a:p>
            <a:r>
              <a:rPr lang="en-US" sz="2400" dirty="0" smtClean="0"/>
              <a:t>Change into plasma cells to make antibodies</a:t>
            </a:r>
          </a:p>
          <a:p>
            <a:endParaRPr lang="en-US" sz="3600" dirty="0" smtClean="0"/>
          </a:p>
          <a:p>
            <a:endParaRPr lang="en-US" sz="3600" dirty="0" smtClean="0"/>
          </a:p>
        </p:txBody>
      </p:sp>
      <p:pic>
        <p:nvPicPr>
          <p:cNvPr id="9" name="Picture 8"/>
          <p:cNvPicPr>
            <a:picLocks noChangeAspect="1"/>
          </p:cNvPicPr>
          <p:nvPr/>
        </p:nvPicPr>
        <p:blipFill>
          <a:blip r:embed="rId2"/>
          <a:stretch>
            <a:fillRect/>
          </a:stretch>
        </p:blipFill>
        <p:spPr>
          <a:xfrm>
            <a:off x="5891074" y="1678664"/>
            <a:ext cx="2786416" cy="2580196"/>
          </a:xfrm>
          <a:prstGeom prst="rect">
            <a:avLst/>
          </a:prstGeom>
        </p:spPr>
      </p:pic>
      <p:sp>
        <p:nvSpPr>
          <p:cNvPr id="10" name="Rectangle 9"/>
          <p:cNvSpPr/>
          <p:nvPr/>
        </p:nvSpPr>
        <p:spPr>
          <a:xfrm>
            <a:off x="4447727" y="5488090"/>
            <a:ext cx="4572000" cy="246221"/>
          </a:xfrm>
          <a:prstGeom prst="rect">
            <a:avLst/>
          </a:prstGeom>
        </p:spPr>
        <p:txBody>
          <a:bodyPr>
            <a:spAutoFit/>
          </a:bodyPr>
          <a:lstStyle/>
          <a:p>
            <a:r>
              <a:rPr lang="en-US" sz="1000" dirty="0" err="1" smtClean="0"/>
              <a:t>https://en.wikipedia.org/wiki/Lymphocyte#/media/File:SEM_Lymphocyte.jpg</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23</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Antibodies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9" name="Picture 8"/>
          <p:cNvPicPr>
            <a:picLocks noChangeAspect="1"/>
          </p:cNvPicPr>
          <p:nvPr/>
        </p:nvPicPr>
        <p:blipFill>
          <a:blip r:embed="rId2"/>
          <a:stretch>
            <a:fillRect/>
          </a:stretch>
        </p:blipFill>
        <p:spPr>
          <a:xfrm>
            <a:off x="274333" y="1420872"/>
            <a:ext cx="3549460" cy="3486699"/>
          </a:xfrm>
          <a:prstGeom prst="rect">
            <a:avLst/>
          </a:prstGeom>
        </p:spPr>
      </p:pic>
      <p:sp>
        <p:nvSpPr>
          <p:cNvPr id="10" name="Rectangle 9"/>
          <p:cNvSpPr/>
          <p:nvPr/>
        </p:nvSpPr>
        <p:spPr>
          <a:xfrm>
            <a:off x="274333" y="5336439"/>
            <a:ext cx="4572000" cy="400110"/>
          </a:xfrm>
          <a:prstGeom prst="rect">
            <a:avLst/>
          </a:prstGeom>
        </p:spPr>
        <p:txBody>
          <a:bodyPr>
            <a:spAutoFit/>
          </a:bodyPr>
          <a:lstStyle/>
          <a:p>
            <a:r>
              <a:rPr lang="en-US" sz="1000" dirty="0" err="1" smtClean="0"/>
              <a:t>https://en.wikipedia.org/wiki/Neutrophil_granulocyte#/media/File:Neutrophil_with_anthrax_copy.jpg</a:t>
            </a:r>
            <a:endParaRPr lang="en-US" sz="1000" dirty="0"/>
          </a:p>
        </p:txBody>
      </p:sp>
      <p:sp>
        <p:nvSpPr>
          <p:cNvPr id="11" name="TextBox 10"/>
          <p:cNvSpPr txBox="1"/>
          <p:nvPr/>
        </p:nvSpPr>
        <p:spPr bwMode="auto">
          <a:xfrm>
            <a:off x="4127450" y="1420871"/>
            <a:ext cx="501281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2400" dirty="0" smtClean="0"/>
              <a:t>Also known as an immunoglobulin</a:t>
            </a:r>
          </a:p>
          <a:p>
            <a:endParaRPr lang="en-US" sz="2400" dirty="0" smtClean="0"/>
          </a:p>
          <a:p>
            <a:r>
              <a:rPr lang="en-US" sz="2400" dirty="0" smtClean="0"/>
              <a:t>Each antibody recognizes a unique pathogen</a:t>
            </a:r>
          </a:p>
          <a:p>
            <a:endParaRPr lang="en-US" sz="3600" dirty="0" smtClean="0"/>
          </a:p>
          <a:p>
            <a:endParaRPr lang="en-US" sz="3600" dirty="0" smtClean="0"/>
          </a:p>
        </p:txBody>
      </p:sp>
      <p:pic>
        <p:nvPicPr>
          <p:cNvPr id="12" name="Picture 11"/>
          <p:cNvPicPr>
            <a:picLocks noChangeAspect="1"/>
          </p:cNvPicPr>
          <p:nvPr/>
        </p:nvPicPr>
        <p:blipFill>
          <a:blip r:embed="rId3"/>
          <a:stretch>
            <a:fillRect/>
          </a:stretch>
        </p:blipFill>
        <p:spPr>
          <a:xfrm>
            <a:off x="5777905" y="2904644"/>
            <a:ext cx="1911643" cy="2639209"/>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24</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Macrophages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9" name="TextBox 8"/>
          <p:cNvSpPr txBox="1"/>
          <p:nvPr/>
        </p:nvSpPr>
        <p:spPr bwMode="auto">
          <a:xfrm>
            <a:off x="878256" y="1420872"/>
            <a:ext cx="775774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2400" dirty="0" smtClean="0"/>
              <a:t>Take in pathogens and foreign materials and destroys</a:t>
            </a:r>
          </a:p>
          <a:p>
            <a:endParaRPr lang="en-US" sz="3600" dirty="0" smtClean="0"/>
          </a:p>
          <a:p>
            <a:endParaRPr lang="en-US" sz="3600" dirty="0" smtClean="0"/>
          </a:p>
        </p:txBody>
      </p:sp>
      <p:pic>
        <p:nvPicPr>
          <p:cNvPr id="10" name="Picture 9"/>
          <p:cNvPicPr>
            <a:picLocks noChangeAspect="1"/>
          </p:cNvPicPr>
          <p:nvPr/>
        </p:nvPicPr>
        <p:blipFill>
          <a:blip r:embed="rId2"/>
          <a:stretch>
            <a:fillRect/>
          </a:stretch>
        </p:blipFill>
        <p:spPr>
          <a:xfrm>
            <a:off x="2162673" y="2121064"/>
            <a:ext cx="5016938" cy="3521037"/>
          </a:xfrm>
          <a:prstGeom prst="rect">
            <a:avLst/>
          </a:prstGeom>
        </p:spPr>
      </p:pic>
      <p:sp>
        <p:nvSpPr>
          <p:cNvPr id="11" name="Rectangle 10"/>
          <p:cNvSpPr/>
          <p:nvPr/>
        </p:nvSpPr>
        <p:spPr>
          <a:xfrm>
            <a:off x="164673" y="5518990"/>
            <a:ext cx="4572000" cy="246221"/>
          </a:xfrm>
          <a:prstGeom prst="rect">
            <a:avLst/>
          </a:prstGeom>
        </p:spPr>
        <p:txBody>
          <a:bodyPr>
            <a:spAutoFit/>
          </a:bodyPr>
          <a:lstStyle/>
          <a:p>
            <a:r>
              <a:rPr lang="en-US" sz="1000" dirty="0" smtClean="0"/>
              <a:t>https://en.wikipedia.org/wiki/Phagocyte#/media/File:Phagocytosis2.png</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25</a:t>
            </a:fld>
            <a:endParaRPr lang="en-US" dirty="0"/>
          </a:p>
        </p:txBody>
      </p:sp>
      <p:sp>
        <p:nvSpPr>
          <p:cNvPr id="5" name="TextBox 4"/>
          <p:cNvSpPr txBox="1"/>
          <p:nvPr/>
        </p:nvSpPr>
        <p:spPr bwMode="auto">
          <a:xfrm>
            <a:off x="608024" y="312877"/>
            <a:ext cx="7377354"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9" name="Picture 8"/>
          <p:cNvPicPr>
            <a:picLocks noChangeAspect="1"/>
          </p:cNvPicPr>
          <p:nvPr/>
        </p:nvPicPr>
        <p:blipFill>
          <a:blip r:embed="rId2"/>
          <a:stretch>
            <a:fillRect/>
          </a:stretch>
        </p:blipFill>
        <p:spPr>
          <a:xfrm>
            <a:off x="1182532" y="824108"/>
            <a:ext cx="7154148" cy="4613613"/>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26</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Hematopoeisis</a:t>
            </a:r>
            <a:endParaRPr lang="en-US" sz="3600" dirty="0" smtClean="0"/>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12" name="TextBox 11"/>
          <p:cNvSpPr txBox="1"/>
          <p:nvPr/>
        </p:nvSpPr>
        <p:spPr bwMode="auto">
          <a:xfrm>
            <a:off x="608024" y="1420872"/>
            <a:ext cx="7249525" cy="3539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r>
              <a:rPr lang="en-US" sz="2800" dirty="0" smtClean="0"/>
              <a:t>Formation of blood cellular components</a:t>
            </a:r>
          </a:p>
          <a:p>
            <a:endParaRPr lang="en-US" sz="2800" dirty="0" smtClean="0"/>
          </a:p>
          <a:p>
            <a:r>
              <a:rPr lang="en-US" sz="2800" dirty="0" smtClean="0"/>
              <a:t>Start with a </a:t>
            </a:r>
            <a:r>
              <a:rPr lang="en-US" sz="2800" dirty="0" err="1" smtClean="0"/>
              <a:t>hematopoeitic</a:t>
            </a:r>
            <a:r>
              <a:rPr lang="en-US" sz="2800" dirty="0" smtClean="0"/>
              <a:t> </a:t>
            </a:r>
            <a:r>
              <a:rPr lang="en-US" sz="2800" b="1" dirty="0" smtClean="0">
                <a:solidFill>
                  <a:srgbClr val="B31B1B"/>
                </a:solidFill>
              </a:rPr>
              <a:t>stem cells</a:t>
            </a:r>
            <a:r>
              <a:rPr lang="en-US" sz="2800" dirty="0" smtClean="0"/>
              <a:t> (HSC)</a:t>
            </a:r>
          </a:p>
          <a:p>
            <a:endParaRPr lang="en-US" sz="2800" dirty="0" smtClean="0"/>
          </a:p>
          <a:p>
            <a:r>
              <a:rPr lang="en-US" sz="2800" dirty="0" smtClean="0"/>
              <a:t>Over 10</a:t>
            </a:r>
            <a:r>
              <a:rPr lang="en-US" sz="2800" baseline="30000" dirty="0" smtClean="0"/>
              <a:t>10</a:t>
            </a:r>
            <a:r>
              <a:rPr lang="en-US" sz="2800" dirty="0" smtClean="0"/>
              <a:t> to 10</a:t>
            </a:r>
            <a:r>
              <a:rPr lang="en-US" sz="2800" baseline="30000" dirty="0" smtClean="0"/>
              <a:t>11</a:t>
            </a:r>
            <a:r>
              <a:rPr lang="en-US" sz="2800" dirty="0" smtClean="0"/>
              <a:t> blood cells formed per day</a:t>
            </a:r>
          </a:p>
          <a:p>
            <a:endParaRPr lang="en-US" sz="2800" dirty="0" smtClean="0"/>
          </a:p>
          <a:p>
            <a:r>
              <a:rPr lang="en-US" sz="2800" dirty="0" smtClean="0"/>
              <a:t>Typically occurs in the </a:t>
            </a:r>
            <a:r>
              <a:rPr lang="en-US" sz="2800" b="1" dirty="0" smtClean="0">
                <a:solidFill>
                  <a:srgbClr val="B31B1B"/>
                </a:solidFill>
              </a:rPr>
              <a:t>bone marrow</a:t>
            </a:r>
          </a:p>
          <a:p>
            <a:endParaRPr lang="en-US" sz="2800" dirty="0" smtClean="0"/>
          </a:p>
          <a:p>
            <a:endParaRPr lang="en-US" sz="28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27</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Hematopoeisis</a:t>
            </a:r>
            <a:endParaRPr lang="en-US" sz="3600" dirty="0" smtClean="0"/>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8" name="Picture 7"/>
          <p:cNvPicPr>
            <a:picLocks noChangeAspect="1"/>
          </p:cNvPicPr>
          <p:nvPr/>
        </p:nvPicPr>
        <p:blipFill>
          <a:blip r:embed="rId2"/>
          <a:stretch>
            <a:fillRect/>
          </a:stretch>
        </p:blipFill>
        <p:spPr>
          <a:xfrm>
            <a:off x="1566914" y="1040646"/>
            <a:ext cx="6405388" cy="4250086"/>
          </a:xfrm>
          <a:prstGeom prst="rect">
            <a:avLst/>
          </a:prstGeom>
        </p:spPr>
      </p:pic>
      <p:sp>
        <p:nvSpPr>
          <p:cNvPr id="9" name="Rectangle 8"/>
          <p:cNvSpPr/>
          <p:nvPr/>
        </p:nvSpPr>
        <p:spPr>
          <a:xfrm>
            <a:off x="0" y="5584182"/>
            <a:ext cx="7585095" cy="246221"/>
          </a:xfrm>
          <a:prstGeom prst="rect">
            <a:avLst/>
          </a:prstGeom>
        </p:spPr>
        <p:txBody>
          <a:bodyPr wrap="square">
            <a:spAutoFit/>
          </a:bodyPr>
          <a:lstStyle/>
          <a:p>
            <a:r>
              <a:rPr lang="en-US" sz="1000" dirty="0" err="1" smtClean="0"/>
              <a:t>https://en.wikipedia.org/wiki/Haematopoiesis#/media/File:Hematopoiesis_simple.svg</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28</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Hematopoeisis</a:t>
            </a:r>
            <a:endParaRPr lang="en-US" sz="3600" dirty="0" smtClean="0"/>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10" name="Picture 9"/>
          <p:cNvPicPr>
            <a:picLocks noChangeAspect="1"/>
          </p:cNvPicPr>
          <p:nvPr/>
        </p:nvPicPr>
        <p:blipFill>
          <a:blip r:embed="rId2"/>
          <a:stretch>
            <a:fillRect/>
          </a:stretch>
        </p:blipFill>
        <p:spPr>
          <a:xfrm>
            <a:off x="561219" y="1420872"/>
            <a:ext cx="8074781" cy="3834507"/>
          </a:xfrm>
          <a:prstGeom prst="rect">
            <a:avLst/>
          </a:prstGeom>
        </p:spPr>
      </p:pic>
      <p:sp>
        <p:nvSpPr>
          <p:cNvPr id="11" name="Rectangle 10"/>
          <p:cNvSpPr/>
          <p:nvPr/>
        </p:nvSpPr>
        <p:spPr>
          <a:xfrm>
            <a:off x="286277" y="5528620"/>
            <a:ext cx="6807331" cy="246221"/>
          </a:xfrm>
          <a:prstGeom prst="rect">
            <a:avLst/>
          </a:prstGeom>
        </p:spPr>
        <p:txBody>
          <a:bodyPr wrap="square">
            <a:spAutoFit/>
          </a:bodyPr>
          <a:lstStyle/>
          <a:p>
            <a:r>
              <a:rPr lang="en-US" sz="1000" dirty="0" err="1" smtClean="0"/>
              <a:t>https://en.wikipedia.org/wiki/Haematopoiesis#/media/File:Hematopoesis_EN.svg</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29</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Bone Marrow</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11" name="Rectangle 10"/>
          <p:cNvSpPr/>
          <p:nvPr/>
        </p:nvSpPr>
        <p:spPr>
          <a:xfrm>
            <a:off x="286277" y="5528620"/>
            <a:ext cx="6807331" cy="246221"/>
          </a:xfrm>
          <a:prstGeom prst="rect">
            <a:avLst/>
          </a:prstGeom>
        </p:spPr>
        <p:txBody>
          <a:bodyPr wrap="square">
            <a:spAutoFit/>
          </a:bodyPr>
          <a:lstStyle/>
          <a:p>
            <a:r>
              <a:rPr lang="en-US" sz="1000" dirty="0" err="1" smtClean="0"/>
              <a:t>https://en.wikipedia.org/wiki/Haematopoiesis#/media/File:Hematopoesis_EN.svg</a:t>
            </a:r>
            <a:endParaRPr lang="en-US" sz="1000" dirty="0"/>
          </a:p>
        </p:txBody>
      </p:sp>
      <p:pic>
        <p:nvPicPr>
          <p:cNvPr id="8" name="Picture 7"/>
          <p:cNvPicPr>
            <a:picLocks noChangeAspect="1"/>
          </p:cNvPicPr>
          <p:nvPr/>
        </p:nvPicPr>
        <p:blipFill>
          <a:blip r:embed="rId2"/>
          <a:stretch>
            <a:fillRect/>
          </a:stretch>
        </p:blipFill>
        <p:spPr>
          <a:xfrm>
            <a:off x="2796189" y="1420872"/>
            <a:ext cx="3599747" cy="3851730"/>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a:t>
            </a:fld>
            <a:endParaRPr lang="en-US" dirty="0"/>
          </a:p>
        </p:txBody>
      </p:sp>
      <p:sp>
        <p:nvSpPr>
          <p:cNvPr id="5" name="TextBox 4"/>
          <p:cNvSpPr txBox="1"/>
          <p:nvPr/>
        </p:nvSpPr>
        <p:spPr bwMode="auto">
          <a:xfrm>
            <a:off x="851233" y="959208"/>
            <a:ext cx="7377354"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A 30 year old male with </a:t>
            </a:r>
            <a:r>
              <a:rPr lang="en-US" sz="3600" b="1" dirty="0" smtClean="0">
                <a:solidFill>
                  <a:srgbClr val="B31B1B"/>
                </a:solidFill>
              </a:rPr>
              <a:t>hemo</a:t>
            </a:r>
            <a:r>
              <a:rPr lang="en-US" sz="3600" dirty="0" smtClean="0"/>
              <a:t>philia presents to his </a:t>
            </a:r>
            <a:r>
              <a:rPr lang="en-US" sz="3600" b="1" dirty="0" smtClean="0">
                <a:solidFill>
                  <a:srgbClr val="B31B1B"/>
                </a:solidFill>
              </a:rPr>
              <a:t>hema</a:t>
            </a:r>
            <a:r>
              <a:rPr lang="en-US" sz="3600" dirty="0" smtClean="0"/>
              <a:t>tologist with a fever and recent weight loss</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30</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Bone Marrow</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9" name="Picture 8"/>
          <p:cNvPicPr>
            <a:picLocks noChangeAspect="1"/>
          </p:cNvPicPr>
          <p:nvPr/>
        </p:nvPicPr>
        <p:blipFill>
          <a:blip r:embed="rId2"/>
          <a:stretch>
            <a:fillRect/>
          </a:stretch>
        </p:blipFill>
        <p:spPr>
          <a:xfrm>
            <a:off x="1612900" y="1420872"/>
            <a:ext cx="5918200" cy="3886200"/>
          </a:xfrm>
          <a:prstGeom prst="rect">
            <a:avLst/>
          </a:prstGeom>
        </p:spPr>
      </p:pic>
      <p:sp>
        <p:nvSpPr>
          <p:cNvPr id="10" name="Rectangle 9"/>
          <p:cNvSpPr/>
          <p:nvPr/>
        </p:nvSpPr>
        <p:spPr>
          <a:xfrm>
            <a:off x="6570774" y="5485049"/>
            <a:ext cx="2271851" cy="369332"/>
          </a:xfrm>
          <a:prstGeom prst="rect">
            <a:avLst/>
          </a:prstGeom>
        </p:spPr>
        <p:txBody>
          <a:bodyPr wrap="none">
            <a:spAutoFit/>
          </a:bodyPr>
          <a:lstStyle/>
          <a:p>
            <a:r>
              <a:rPr lang="en-US" dirty="0" err="1" smtClean="0"/>
              <a:t>library.med.utah.edu</a:t>
            </a:r>
            <a:endParaRPr lang="en-US"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31</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Platelets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9" name="Picture 8"/>
          <p:cNvPicPr>
            <a:picLocks noChangeAspect="1"/>
          </p:cNvPicPr>
          <p:nvPr/>
        </p:nvPicPr>
        <p:blipFill>
          <a:blip r:embed="rId2"/>
          <a:srcRect l="49430"/>
          <a:stretch>
            <a:fillRect/>
          </a:stretch>
        </p:blipFill>
        <p:spPr>
          <a:xfrm>
            <a:off x="608024" y="1584015"/>
            <a:ext cx="2163675" cy="3437714"/>
          </a:xfrm>
          <a:prstGeom prst="rect">
            <a:avLst/>
          </a:prstGeom>
        </p:spPr>
      </p:pic>
      <p:sp>
        <p:nvSpPr>
          <p:cNvPr id="10" name="TextBox 9"/>
          <p:cNvSpPr txBox="1"/>
          <p:nvPr/>
        </p:nvSpPr>
        <p:spPr bwMode="auto">
          <a:xfrm>
            <a:off x="3623181" y="1497816"/>
            <a:ext cx="525396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2400" dirty="0" smtClean="0"/>
              <a:t>Fragments of cells that stop bleeding by clumping together to achieve </a:t>
            </a:r>
            <a:r>
              <a:rPr lang="en-US" sz="2400" dirty="0" err="1" smtClean="0"/>
              <a:t>hemostasis</a:t>
            </a:r>
            <a:endParaRPr lang="en-US" sz="2400" dirty="0" smtClean="0"/>
          </a:p>
          <a:p>
            <a:endParaRPr lang="en-US" sz="2400" dirty="0" smtClean="0"/>
          </a:p>
          <a:p>
            <a:r>
              <a:rPr lang="en-US" sz="2400" dirty="0" smtClean="0"/>
              <a:t>Will also release signals to activate clotting pathways</a:t>
            </a:r>
          </a:p>
          <a:p>
            <a:endParaRPr lang="en-US" sz="2400" dirty="0" smtClean="0"/>
          </a:p>
          <a:p>
            <a:r>
              <a:rPr lang="en-US" sz="2400" dirty="0" smtClean="0"/>
              <a:t>Live 8-9 days</a:t>
            </a:r>
          </a:p>
          <a:p>
            <a:endParaRPr lang="en-US" sz="2400" dirty="0" smtClean="0"/>
          </a:p>
          <a:p>
            <a:endParaRPr lang="en-US" sz="24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32</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Blood Clotting</a:t>
            </a:r>
          </a:p>
          <a:p>
            <a:endParaRPr lang="en-US" sz="3600" dirty="0" smtClean="0"/>
          </a:p>
          <a:p>
            <a:endParaRPr lang="en-US" sz="3600" dirty="0" smtClean="0"/>
          </a:p>
          <a:p>
            <a:endParaRPr lang="en-US" sz="3600" dirty="0" smtClean="0"/>
          </a:p>
          <a:p>
            <a:endParaRPr lang="en-US" sz="3600" dirty="0" smtClean="0"/>
          </a:p>
        </p:txBody>
      </p:sp>
      <p:pic>
        <p:nvPicPr>
          <p:cNvPr id="8" name="Picture 7"/>
          <p:cNvPicPr>
            <a:picLocks noChangeAspect="1"/>
          </p:cNvPicPr>
          <p:nvPr/>
        </p:nvPicPr>
        <p:blipFill>
          <a:blip r:embed="rId2"/>
          <a:stretch>
            <a:fillRect/>
          </a:stretch>
        </p:blipFill>
        <p:spPr>
          <a:xfrm>
            <a:off x="698500" y="1142255"/>
            <a:ext cx="7747000" cy="4419600"/>
          </a:xfrm>
          <a:prstGeom prst="rect">
            <a:avLst/>
          </a:prstGeom>
        </p:spPr>
      </p:pic>
      <p:sp>
        <p:nvSpPr>
          <p:cNvPr id="11" name="Rectangle 10"/>
          <p:cNvSpPr/>
          <p:nvPr/>
        </p:nvSpPr>
        <p:spPr>
          <a:xfrm>
            <a:off x="298927" y="5561855"/>
            <a:ext cx="4572000" cy="246221"/>
          </a:xfrm>
          <a:prstGeom prst="rect">
            <a:avLst/>
          </a:prstGeom>
        </p:spPr>
        <p:txBody>
          <a:bodyPr>
            <a:spAutoFit/>
          </a:bodyPr>
          <a:lstStyle/>
          <a:p>
            <a:r>
              <a:rPr lang="en-US" sz="1000" dirty="0" err="1" smtClean="0"/>
              <a:t>http://www.womens-health-advice.com/heart-disease/coagulation.html</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33</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Blood Clotting</a:t>
            </a:r>
          </a:p>
          <a:p>
            <a:endParaRPr lang="en-US" sz="3600" dirty="0" smtClean="0"/>
          </a:p>
          <a:p>
            <a:endParaRPr lang="en-US" sz="3600" dirty="0" smtClean="0"/>
          </a:p>
          <a:p>
            <a:endParaRPr lang="en-US" sz="3600" dirty="0" smtClean="0"/>
          </a:p>
          <a:p>
            <a:endParaRPr lang="en-US" sz="3600" dirty="0" smtClean="0"/>
          </a:p>
        </p:txBody>
      </p:sp>
      <p:pic>
        <p:nvPicPr>
          <p:cNvPr id="7" name="Picture 6"/>
          <p:cNvPicPr>
            <a:picLocks noChangeAspect="1"/>
          </p:cNvPicPr>
          <p:nvPr/>
        </p:nvPicPr>
        <p:blipFill>
          <a:blip r:embed="rId2"/>
          <a:srcRect l="3609"/>
          <a:stretch>
            <a:fillRect/>
          </a:stretch>
        </p:blipFill>
        <p:spPr>
          <a:xfrm>
            <a:off x="1797048" y="952500"/>
            <a:ext cx="5765802" cy="4953000"/>
          </a:xfrm>
          <a:prstGeom prst="rect">
            <a:avLst/>
          </a:prstGeom>
        </p:spPr>
      </p:pic>
      <p:sp>
        <p:nvSpPr>
          <p:cNvPr id="9" name="Rectangle 8"/>
          <p:cNvSpPr/>
          <p:nvPr/>
        </p:nvSpPr>
        <p:spPr>
          <a:xfrm>
            <a:off x="281206" y="5536168"/>
            <a:ext cx="1852791" cy="369332"/>
          </a:xfrm>
          <a:prstGeom prst="rect">
            <a:avLst/>
          </a:prstGeom>
        </p:spPr>
        <p:txBody>
          <a:bodyPr wrap="none">
            <a:spAutoFit/>
          </a:bodyPr>
          <a:lstStyle/>
          <a:p>
            <a:r>
              <a:rPr lang="en-US" dirty="0" err="1" smtClean="0"/>
              <a:t>en.wikipedia.org</a:t>
            </a:r>
            <a:endParaRPr lang="en-US"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34</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Blood Clotting</a:t>
            </a:r>
          </a:p>
          <a:p>
            <a:endParaRPr lang="en-US" sz="3600" dirty="0" smtClean="0"/>
          </a:p>
          <a:p>
            <a:endParaRPr lang="en-US" sz="3600" dirty="0" smtClean="0"/>
          </a:p>
          <a:p>
            <a:endParaRPr lang="en-US" sz="3600" dirty="0" smtClean="0"/>
          </a:p>
          <a:p>
            <a:endParaRPr lang="en-US" sz="3600" dirty="0" smtClean="0"/>
          </a:p>
        </p:txBody>
      </p:sp>
      <p:pic>
        <p:nvPicPr>
          <p:cNvPr id="7" name="Picture 6"/>
          <p:cNvPicPr>
            <a:picLocks noChangeAspect="1"/>
          </p:cNvPicPr>
          <p:nvPr/>
        </p:nvPicPr>
        <p:blipFill>
          <a:blip r:embed="rId2"/>
          <a:srcRect l="3609"/>
          <a:stretch>
            <a:fillRect/>
          </a:stretch>
        </p:blipFill>
        <p:spPr>
          <a:xfrm>
            <a:off x="1797048" y="952500"/>
            <a:ext cx="5765802" cy="4953000"/>
          </a:xfrm>
          <a:prstGeom prst="rect">
            <a:avLst/>
          </a:prstGeom>
        </p:spPr>
      </p:pic>
      <p:sp>
        <p:nvSpPr>
          <p:cNvPr id="9" name="Rectangle 8"/>
          <p:cNvSpPr/>
          <p:nvPr/>
        </p:nvSpPr>
        <p:spPr>
          <a:xfrm>
            <a:off x="281206" y="5536168"/>
            <a:ext cx="1852791" cy="369332"/>
          </a:xfrm>
          <a:prstGeom prst="rect">
            <a:avLst/>
          </a:prstGeom>
        </p:spPr>
        <p:txBody>
          <a:bodyPr wrap="none">
            <a:spAutoFit/>
          </a:bodyPr>
          <a:lstStyle/>
          <a:p>
            <a:r>
              <a:rPr lang="en-US" dirty="0" err="1" smtClean="0"/>
              <a:t>en.wikipedia.org</a:t>
            </a:r>
            <a:endParaRPr lang="en-US" dirty="0"/>
          </a:p>
        </p:txBody>
      </p:sp>
      <p:sp>
        <p:nvSpPr>
          <p:cNvPr id="10" name="&quot;No&quot; Symbol 9"/>
          <p:cNvSpPr/>
          <p:nvPr/>
        </p:nvSpPr>
        <p:spPr>
          <a:xfrm>
            <a:off x="6539632" y="2837094"/>
            <a:ext cx="729628" cy="675499"/>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35</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Circulating Cells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8" name="Picture 7"/>
          <p:cNvPicPr>
            <a:picLocks noChangeAspect="1"/>
          </p:cNvPicPr>
          <p:nvPr/>
        </p:nvPicPr>
        <p:blipFill>
          <a:blip r:embed="rId2"/>
          <a:stretch>
            <a:fillRect/>
          </a:stretch>
        </p:blipFill>
        <p:spPr>
          <a:xfrm>
            <a:off x="1397000" y="1390650"/>
            <a:ext cx="6350000" cy="4076700"/>
          </a:xfrm>
          <a:prstGeom prst="rect">
            <a:avLst/>
          </a:prstGeom>
        </p:spPr>
      </p:pic>
      <p:sp>
        <p:nvSpPr>
          <p:cNvPr id="11" name="Rectangle 10"/>
          <p:cNvSpPr/>
          <p:nvPr/>
        </p:nvSpPr>
        <p:spPr>
          <a:xfrm>
            <a:off x="4447727" y="5590460"/>
            <a:ext cx="4572000" cy="246221"/>
          </a:xfrm>
          <a:prstGeom prst="rect">
            <a:avLst/>
          </a:prstGeom>
        </p:spPr>
        <p:txBody>
          <a:bodyPr>
            <a:spAutoFit/>
          </a:bodyPr>
          <a:lstStyle/>
          <a:p>
            <a:r>
              <a:rPr lang="en-US" sz="1000" dirty="0" err="1" smtClean="0"/>
              <a:t>https://en.wikipedia.org/wiki/Platelet#/media/File:Red_White_Blood_cells.jpg</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36</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Circulating Cells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9" name="TextBox 8"/>
          <p:cNvSpPr txBox="1"/>
          <p:nvPr/>
        </p:nvSpPr>
        <p:spPr bwMode="auto">
          <a:xfrm>
            <a:off x="608024" y="1648217"/>
            <a:ext cx="7728656"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2400" dirty="0" smtClean="0"/>
              <a:t>Red Bloods Cells – Transport O2 so cells can produce energy </a:t>
            </a:r>
          </a:p>
          <a:p>
            <a:endParaRPr lang="en-US" sz="2400" dirty="0" smtClean="0"/>
          </a:p>
          <a:p>
            <a:r>
              <a:rPr lang="en-US" sz="2400" dirty="0" smtClean="0"/>
              <a:t>White Blood Cells – Fight infection and toxins</a:t>
            </a:r>
          </a:p>
          <a:p>
            <a:endParaRPr lang="en-US" sz="2400" dirty="0" smtClean="0"/>
          </a:p>
          <a:p>
            <a:r>
              <a:rPr lang="en-US" sz="2400" dirty="0" smtClean="0"/>
              <a:t>Platelets – Stop bleeding</a:t>
            </a:r>
          </a:p>
          <a:p>
            <a:endParaRPr lang="en-US" sz="2400" dirty="0" smtClean="0"/>
          </a:p>
          <a:p>
            <a:endParaRPr lang="en-US" sz="24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37</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CBC with Diff</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9" name="Picture 8"/>
          <p:cNvPicPr>
            <a:picLocks noChangeAspect="1"/>
          </p:cNvPicPr>
          <p:nvPr/>
        </p:nvPicPr>
        <p:blipFill>
          <a:blip r:embed="rId2"/>
          <a:stretch>
            <a:fillRect/>
          </a:stretch>
        </p:blipFill>
        <p:spPr>
          <a:xfrm>
            <a:off x="1658712" y="1103371"/>
            <a:ext cx="5358760" cy="1909231"/>
          </a:xfrm>
          <a:prstGeom prst="rect">
            <a:avLst/>
          </a:prstGeom>
        </p:spPr>
      </p:pic>
      <p:pic>
        <p:nvPicPr>
          <p:cNvPr id="10" name="Picture 9"/>
          <p:cNvPicPr>
            <a:picLocks noChangeAspect="1"/>
          </p:cNvPicPr>
          <p:nvPr/>
        </p:nvPicPr>
        <p:blipFill>
          <a:blip r:embed="rId3"/>
          <a:stretch>
            <a:fillRect/>
          </a:stretch>
        </p:blipFill>
        <p:spPr>
          <a:xfrm>
            <a:off x="243668" y="3331673"/>
            <a:ext cx="8513940" cy="2069618"/>
          </a:xfrm>
          <a:prstGeom prst="rect">
            <a:avLst/>
          </a:prstGeom>
        </p:spPr>
      </p:pic>
      <p:sp>
        <p:nvSpPr>
          <p:cNvPr id="12" name="Rectangle 11"/>
          <p:cNvSpPr/>
          <p:nvPr/>
        </p:nvSpPr>
        <p:spPr>
          <a:xfrm>
            <a:off x="5754457" y="5620149"/>
            <a:ext cx="3137699" cy="246221"/>
          </a:xfrm>
          <a:prstGeom prst="rect">
            <a:avLst/>
          </a:prstGeom>
        </p:spPr>
        <p:txBody>
          <a:bodyPr wrap="square">
            <a:spAutoFit/>
          </a:bodyPr>
          <a:lstStyle/>
          <a:p>
            <a:r>
              <a:rPr lang="en-US" sz="1000" dirty="0" smtClean="0"/>
              <a:t>https://</a:t>
            </a:r>
            <a:r>
              <a:rPr lang="en-US" sz="1000" dirty="0" err="1" smtClean="0"/>
              <a:t>en.wikipedia.org/wiki/Complete_blood_count</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38</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Circulating Cells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8" name="Picture 7"/>
          <p:cNvPicPr>
            <a:picLocks noChangeAspect="1"/>
          </p:cNvPicPr>
          <p:nvPr/>
        </p:nvPicPr>
        <p:blipFill>
          <a:blip r:embed="rId2"/>
          <a:stretch>
            <a:fillRect/>
          </a:stretch>
        </p:blipFill>
        <p:spPr>
          <a:xfrm>
            <a:off x="1733025" y="1168400"/>
            <a:ext cx="6083300" cy="4521200"/>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39</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Circulating Cells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9" name="Picture 8"/>
          <p:cNvPicPr>
            <a:picLocks noChangeAspect="1"/>
          </p:cNvPicPr>
          <p:nvPr/>
        </p:nvPicPr>
        <p:blipFill>
          <a:blip r:embed="rId2"/>
          <a:stretch>
            <a:fillRect/>
          </a:stretch>
        </p:blipFill>
        <p:spPr>
          <a:xfrm>
            <a:off x="2262426" y="1189779"/>
            <a:ext cx="4885230" cy="4438410"/>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a:t>
            </a:fld>
            <a:endParaRPr lang="en-US" dirty="0"/>
          </a:p>
        </p:txBody>
      </p:sp>
      <p:sp>
        <p:nvSpPr>
          <p:cNvPr id="9" name="TextBox 8"/>
          <p:cNvSpPr txBox="1"/>
          <p:nvPr/>
        </p:nvSpPr>
        <p:spPr bwMode="auto">
          <a:xfrm>
            <a:off x="459396" y="1364507"/>
            <a:ext cx="851233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2800" b="1" dirty="0" err="1" smtClean="0">
                <a:solidFill>
                  <a:srgbClr val="B31B1B"/>
                </a:solidFill>
              </a:rPr>
              <a:t>hemo</a:t>
            </a:r>
            <a:r>
              <a:rPr lang="en-US" sz="2800" b="1" dirty="0" smtClean="0">
                <a:solidFill>
                  <a:srgbClr val="B31B1B"/>
                </a:solidFill>
              </a:rPr>
              <a:t>- or </a:t>
            </a:r>
            <a:r>
              <a:rPr lang="en-US" sz="2800" b="1" dirty="0" err="1" smtClean="0">
                <a:solidFill>
                  <a:srgbClr val="B31B1B"/>
                </a:solidFill>
              </a:rPr>
              <a:t>hemato</a:t>
            </a:r>
            <a:r>
              <a:rPr lang="en-US" sz="2800" b="1" dirty="0" smtClean="0">
                <a:solidFill>
                  <a:srgbClr val="B31B1B"/>
                </a:solidFill>
              </a:rPr>
              <a:t>-</a:t>
            </a:r>
            <a:r>
              <a:rPr lang="en-US" sz="2800" b="1" dirty="0" smtClean="0"/>
              <a:t> </a:t>
            </a:r>
            <a:r>
              <a:rPr lang="en-US" sz="2800" dirty="0" smtClean="0"/>
              <a:t>   </a:t>
            </a:r>
          </a:p>
          <a:p>
            <a:r>
              <a:rPr lang="en-US" sz="2800" dirty="0" smtClean="0"/>
              <a:t/>
            </a:r>
            <a:br>
              <a:rPr lang="en-US" sz="2800" dirty="0" smtClean="0"/>
            </a:br>
            <a:r>
              <a:rPr lang="en-US" sz="2800" dirty="0" smtClean="0"/>
              <a:t>A prefix meaning "blood," as in </a:t>
            </a:r>
            <a:r>
              <a:rPr lang="en-US" sz="2800" i="1" dirty="0" smtClean="0"/>
              <a:t>hemophilia, </a:t>
            </a:r>
          </a:p>
          <a:p>
            <a:r>
              <a:rPr lang="en-US" sz="2800" dirty="0" smtClean="0"/>
              <a:t>a disorder in which blood fails to clot, or </a:t>
            </a:r>
            <a:r>
              <a:rPr lang="en-US" sz="2800" i="1" dirty="0" smtClean="0"/>
              <a:t>hematology, </a:t>
            </a:r>
            <a:r>
              <a:rPr lang="en-US" sz="2800" dirty="0" smtClean="0"/>
              <a:t>the scientific study of blood.</a:t>
            </a:r>
          </a:p>
          <a:p>
            <a:pPr algn="ctr"/>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40</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Lab Results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grpSp>
        <p:nvGrpSpPr>
          <p:cNvPr id="20" name="Group 19"/>
          <p:cNvGrpSpPr/>
          <p:nvPr/>
        </p:nvGrpSpPr>
        <p:grpSpPr>
          <a:xfrm>
            <a:off x="2553698" y="1888220"/>
            <a:ext cx="3675166" cy="1464374"/>
            <a:chOff x="1688954" y="1889808"/>
            <a:chExt cx="3675166" cy="1464374"/>
          </a:xfrm>
        </p:grpSpPr>
        <p:cxnSp>
          <p:nvCxnSpPr>
            <p:cNvPr id="10" name="Straight Connector 9"/>
            <p:cNvCxnSpPr/>
            <p:nvPr/>
          </p:nvCxnSpPr>
          <p:spPr>
            <a:xfrm>
              <a:off x="2459118" y="2621201"/>
              <a:ext cx="2134838" cy="1588"/>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593956" y="1891396"/>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88954"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88954" y="1889808"/>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593956"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bwMode="auto">
          <a:xfrm>
            <a:off x="3553559" y="1888220"/>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2" name="TextBox 21"/>
          <p:cNvSpPr txBox="1"/>
          <p:nvPr/>
        </p:nvSpPr>
        <p:spPr bwMode="auto">
          <a:xfrm>
            <a:off x="3553559" y="2706263"/>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3" name="TextBox 22"/>
          <p:cNvSpPr txBox="1"/>
          <p:nvPr/>
        </p:nvSpPr>
        <p:spPr bwMode="auto">
          <a:xfrm>
            <a:off x="1300108" y="2211385"/>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4" name="TextBox 23"/>
          <p:cNvSpPr txBox="1"/>
          <p:nvPr/>
        </p:nvSpPr>
        <p:spPr bwMode="auto">
          <a:xfrm>
            <a:off x="5753611" y="2296447"/>
            <a:ext cx="10315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Low</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41</a:t>
            </a:fld>
            <a:endParaRPr lang="en-US" dirty="0"/>
          </a:p>
        </p:txBody>
      </p:sp>
      <p:sp>
        <p:nvSpPr>
          <p:cNvPr id="5" name="TextBox 4"/>
          <p:cNvSpPr txBox="1"/>
          <p:nvPr/>
        </p:nvSpPr>
        <p:spPr bwMode="auto">
          <a:xfrm>
            <a:off x="608024" y="457719"/>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Thrombocytopenia – Low platelets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20" name="TextBox 19"/>
          <p:cNvSpPr txBox="1"/>
          <p:nvPr/>
        </p:nvSpPr>
        <p:spPr bwMode="auto">
          <a:xfrm>
            <a:off x="608024" y="1242918"/>
            <a:ext cx="701075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endParaRPr lang="en-US" sz="2400" dirty="0" smtClean="0"/>
          </a:p>
          <a:p>
            <a:r>
              <a:rPr lang="en-US" sz="2400" dirty="0" smtClean="0"/>
              <a:t>Presents with</a:t>
            </a:r>
          </a:p>
          <a:p>
            <a:r>
              <a:rPr lang="en-US" sz="2400" dirty="0" smtClean="0"/>
              <a:t>	 </a:t>
            </a:r>
          </a:p>
          <a:p>
            <a:r>
              <a:rPr lang="en-US" sz="2400" dirty="0" smtClean="0"/>
              <a:t>		Bleeding ( nosebleeds, bleeding gums, etc)</a:t>
            </a:r>
          </a:p>
          <a:p>
            <a:r>
              <a:rPr lang="en-US" sz="2400" dirty="0" smtClean="0"/>
              <a:t>		</a:t>
            </a:r>
            <a:r>
              <a:rPr lang="en-US" sz="2400" dirty="0" err="1" smtClean="0"/>
              <a:t>Purpura</a:t>
            </a:r>
            <a:r>
              <a:rPr lang="en-US" sz="2400" dirty="0" smtClean="0"/>
              <a:t> (Bruising)</a:t>
            </a:r>
          </a:p>
          <a:p>
            <a:r>
              <a:rPr lang="en-US" sz="2400" dirty="0" smtClean="0"/>
              <a:t>		</a:t>
            </a:r>
            <a:r>
              <a:rPr lang="en-US" sz="2400" dirty="0" err="1" smtClean="0"/>
              <a:t>Petechia</a:t>
            </a:r>
            <a:r>
              <a:rPr lang="en-US" sz="2400" dirty="0" smtClean="0"/>
              <a:t> ( pinpoint painless bleeds in skin)</a:t>
            </a:r>
          </a:p>
          <a:p>
            <a:r>
              <a:rPr lang="en-US" sz="2400" dirty="0" smtClean="0"/>
              <a:t>		effects of blood loss</a:t>
            </a:r>
          </a:p>
          <a:p>
            <a:endParaRPr lang="en-US" sz="2400" dirty="0" smtClean="0"/>
          </a:p>
          <a:p>
            <a:endParaRPr lang="en-US" sz="2400" dirty="0" smtClean="0"/>
          </a:p>
          <a:p>
            <a:endParaRPr lang="en-US" sz="24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42</a:t>
            </a:fld>
            <a:endParaRPr lang="en-US" dirty="0"/>
          </a:p>
        </p:txBody>
      </p:sp>
      <p:sp>
        <p:nvSpPr>
          <p:cNvPr id="5" name="TextBox 4"/>
          <p:cNvSpPr txBox="1"/>
          <p:nvPr/>
        </p:nvSpPr>
        <p:spPr bwMode="auto">
          <a:xfrm>
            <a:off x="608024" y="457719"/>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Thrombocytopenia – Low platelets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20" name="TextBox 19"/>
          <p:cNvSpPr txBox="1"/>
          <p:nvPr/>
        </p:nvSpPr>
        <p:spPr bwMode="auto">
          <a:xfrm>
            <a:off x="608024" y="1242918"/>
            <a:ext cx="365752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r>
              <a:rPr lang="en-US" sz="2400" dirty="0" smtClean="0"/>
              <a:t>Causes:</a:t>
            </a:r>
          </a:p>
          <a:p>
            <a:endParaRPr lang="en-US" sz="2400" dirty="0" smtClean="0"/>
          </a:p>
          <a:p>
            <a:r>
              <a:rPr lang="en-US" sz="2400" dirty="0" smtClean="0"/>
              <a:t>	Decreased production</a:t>
            </a:r>
          </a:p>
          <a:p>
            <a:endParaRPr lang="en-US" sz="2400" dirty="0" smtClean="0"/>
          </a:p>
          <a:p>
            <a:r>
              <a:rPr lang="en-US" sz="2400" dirty="0" smtClean="0"/>
              <a:t>	Increased destruction</a:t>
            </a:r>
          </a:p>
          <a:p>
            <a:endParaRPr lang="en-US" sz="2400" dirty="0" smtClean="0"/>
          </a:p>
          <a:p>
            <a:r>
              <a:rPr lang="en-US" sz="2400" dirty="0" smtClean="0"/>
              <a:t>	Medication induced</a:t>
            </a:r>
          </a:p>
          <a:p>
            <a:endParaRPr lang="en-US" sz="2400" dirty="0" smtClean="0"/>
          </a:p>
          <a:p>
            <a:r>
              <a:rPr lang="en-US" sz="2400" dirty="0" smtClean="0"/>
              <a:t>	Snakebite</a:t>
            </a:r>
          </a:p>
          <a:p>
            <a:endParaRPr lang="en-US" sz="2400" dirty="0" smtClean="0"/>
          </a:p>
          <a:p>
            <a:endParaRPr lang="en-US" sz="2400" dirty="0" smtClean="0"/>
          </a:p>
          <a:p>
            <a:endParaRPr lang="en-US" sz="24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43</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Lab Results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grpSp>
        <p:nvGrpSpPr>
          <p:cNvPr id="2" name="Group 19"/>
          <p:cNvGrpSpPr/>
          <p:nvPr/>
        </p:nvGrpSpPr>
        <p:grpSpPr>
          <a:xfrm>
            <a:off x="2553698" y="1888220"/>
            <a:ext cx="3675166" cy="1464374"/>
            <a:chOff x="1688954" y="1889808"/>
            <a:chExt cx="3675166" cy="1464374"/>
          </a:xfrm>
        </p:grpSpPr>
        <p:cxnSp>
          <p:nvCxnSpPr>
            <p:cNvPr id="10" name="Straight Connector 9"/>
            <p:cNvCxnSpPr/>
            <p:nvPr/>
          </p:nvCxnSpPr>
          <p:spPr>
            <a:xfrm>
              <a:off x="2459118" y="2621201"/>
              <a:ext cx="2134838" cy="1588"/>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593956" y="1891396"/>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88954"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88954" y="1889808"/>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593956"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bwMode="auto">
          <a:xfrm>
            <a:off x="3823792" y="1888219"/>
            <a:ext cx="10315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Low</a:t>
            </a:r>
          </a:p>
        </p:txBody>
      </p:sp>
      <p:sp>
        <p:nvSpPr>
          <p:cNvPr id="22" name="TextBox 21"/>
          <p:cNvSpPr txBox="1"/>
          <p:nvPr/>
        </p:nvSpPr>
        <p:spPr bwMode="auto">
          <a:xfrm>
            <a:off x="3823792" y="2706263"/>
            <a:ext cx="10315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Low</a:t>
            </a:r>
          </a:p>
        </p:txBody>
      </p:sp>
      <p:sp>
        <p:nvSpPr>
          <p:cNvPr id="23" name="TextBox 22"/>
          <p:cNvSpPr txBox="1"/>
          <p:nvPr/>
        </p:nvSpPr>
        <p:spPr bwMode="auto">
          <a:xfrm>
            <a:off x="1300108" y="2211385"/>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4" name="TextBox 23"/>
          <p:cNvSpPr txBox="1"/>
          <p:nvPr/>
        </p:nvSpPr>
        <p:spPr bwMode="auto">
          <a:xfrm>
            <a:off x="5753611" y="2296447"/>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44</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Amenia</a:t>
            </a:r>
            <a:r>
              <a:rPr lang="en-US" sz="3600" dirty="0" smtClean="0"/>
              <a:t> – Low </a:t>
            </a:r>
            <a:r>
              <a:rPr lang="en-US" sz="3600" dirty="0" err="1" smtClean="0"/>
              <a:t>RBC’s</a:t>
            </a:r>
            <a:r>
              <a:rPr lang="en-US" sz="3600" dirty="0" smtClean="0"/>
              <a:t> or Hemoglobin</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20" name="TextBox 19"/>
          <p:cNvSpPr txBox="1"/>
          <p:nvPr/>
        </p:nvSpPr>
        <p:spPr bwMode="auto">
          <a:xfrm>
            <a:off x="608024" y="1242918"/>
            <a:ext cx="454673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r>
              <a:rPr lang="en-US" sz="2400" dirty="0" smtClean="0"/>
              <a:t>Presents with:</a:t>
            </a:r>
          </a:p>
          <a:p>
            <a:endParaRPr lang="en-US" sz="2400" dirty="0" smtClean="0"/>
          </a:p>
          <a:p>
            <a:r>
              <a:rPr lang="en-US" sz="2400" dirty="0" smtClean="0"/>
              <a:t>	Feeling Tired</a:t>
            </a:r>
          </a:p>
          <a:p>
            <a:r>
              <a:rPr lang="en-US" sz="2400" dirty="0" smtClean="0"/>
              <a:t>	Poor concentration</a:t>
            </a:r>
          </a:p>
          <a:p>
            <a:r>
              <a:rPr lang="en-US" sz="2400" dirty="0" smtClean="0"/>
              <a:t>	Weakness</a:t>
            </a:r>
          </a:p>
          <a:p>
            <a:r>
              <a:rPr lang="en-US" sz="2400" dirty="0" smtClean="0"/>
              <a:t>	Shortness of Breath</a:t>
            </a:r>
          </a:p>
          <a:p>
            <a:endParaRPr lang="en-US" sz="2400" dirty="0" smtClean="0"/>
          </a:p>
          <a:p>
            <a:r>
              <a:rPr lang="en-US" sz="2400" dirty="0" smtClean="0"/>
              <a:t>	Confusion</a:t>
            </a:r>
          </a:p>
          <a:p>
            <a:r>
              <a:rPr lang="en-US" sz="2400" dirty="0" smtClean="0"/>
              <a:t>	Feeling like you will pass out</a:t>
            </a:r>
          </a:p>
          <a:p>
            <a:r>
              <a:rPr lang="en-US" sz="2400" dirty="0" smtClean="0"/>
              <a:t>	Thirst</a:t>
            </a:r>
          </a:p>
          <a:p>
            <a:endParaRPr lang="en-US" sz="2400" dirty="0" smtClean="0"/>
          </a:p>
          <a:p>
            <a:endParaRPr lang="en-US" sz="2400" dirty="0" smtClean="0"/>
          </a:p>
          <a:p>
            <a:endParaRPr lang="en-US" sz="24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45</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Amenia</a:t>
            </a:r>
            <a:r>
              <a:rPr lang="en-US" sz="3600" dirty="0" smtClean="0"/>
              <a:t> – Low </a:t>
            </a:r>
            <a:r>
              <a:rPr lang="en-US" sz="3600" dirty="0" err="1" smtClean="0"/>
              <a:t>RBC’s</a:t>
            </a:r>
            <a:r>
              <a:rPr lang="en-US" sz="3600" dirty="0" smtClean="0"/>
              <a:t> or Hemoglobin</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20" name="TextBox 19"/>
          <p:cNvSpPr txBox="1"/>
          <p:nvPr/>
        </p:nvSpPr>
        <p:spPr bwMode="auto">
          <a:xfrm>
            <a:off x="608024" y="1242918"/>
            <a:ext cx="7578705"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r>
              <a:rPr lang="en-US" sz="2400" dirty="0" smtClean="0"/>
              <a:t>3 Major categories:</a:t>
            </a:r>
          </a:p>
          <a:p>
            <a:endParaRPr lang="en-US" sz="2400" dirty="0" smtClean="0"/>
          </a:p>
          <a:p>
            <a:r>
              <a:rPr lang="en-US" sz="2400" dirty="0" smtClean="0"/>
              <a:t>	Blood Loss </a:t>
            </a:r>
            <a:r>
              <a:rPr lang="en-US" dirty="0" smtClean="0"/>
              <a:t>(GI bleed, trauma)</a:t>
            </a:r>
          </a:p>
          <a:p>
            <a:endParaRPr lang="en-US" sz="2400" dirty="0" smtClean="0"/>
          </a:p>
          <a:p>
            <a:r>
              <a:rPr lang="en-US" sz="2400" dirty="0" smtClean="0"/>
              <a:t>	Decreased RBC production </a:t>
            </a:r>
            <a:r>
              <a:rPr lang="en-US" dirty="0" smtClean="0"/>
              <a:t>(Iron deficiency, bone marrow)</a:t>
            </a:r>
          </a:p>
          <a:p>
            <a:endParaRPr lang="en-US" sz="2400" dirty="0" smtClean="0"/>
          </a:p>
          <a:p>
            <a:r>
              <a:rPr lang="en-US" sz="2400" dirty="0" smtClean="0"/>
              <a:t>	Increased RBC destruction </a:t>
            </a:r>
            <a:r>
              <a:rPr lang="en-US" dirty="0" smtClean="0"/>
              <a:t>(Sickle cell anemia, Malaria) </a:t>
            </a:r>
          </a:p>
          <a:p>
            <a:endParaRPr lang="en-US" sz="2400" dirty="0" smtClean="0"/>
          </a:p>
          <a:p>
            <a:endParaRPr lang="en-US" sz="2400" dirty="0" smtClean="0"/>
          </a:p>
          <a:p>
            <a:endParaRPr lang="en-US" sz="24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46</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Amenia</a:t>
            </a:r>
            <a:r>
              <a:rPr lang="en-US" sz="3600" dirty="0" smtClean="0"/>
              <a:t> – Low </a:t>
            </a:r>
            <a:r>
              <a:rPr lang="en-US" sz="3600" dirty="0" err="1" smtClean="0"/>
              <a:t>RBC’s</a:t>
            </a:r>
            <a:r>
              <a:rPr lang="en-US" sz="3600" dirty="0" smtClean="0"/>
              <a:t> or Hemoglobin</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8" name="Picture 7"/>
          <p:cNvPicPr>
            <a:picLocks noChangeAspect="1"/>
          </p:cNvPicPr>
          <p:nvPr/>
        </p:nvPicPr>
        <p:blipFill>
          <a:blip r:embed="rId2"/>
          <a:stretch>
            <a:fillRect/>
          </a:stretch>
        </p:blipFill>
        <p:spPr>
          <a:xfrm>
            <a:off x="2945206" y="1420872"/>
            <a:ext cx="3105811" cy="4089830"/>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47</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Amenia</a:t>
            </a:r>
            <a:r>
              <a:rPr lang="en-US" sz="3600" dirty="0" smtClean="0"/>
              <a:t> – Low </a:t>
            </a:r>
            <a:r>
              <a:rPr lang="en-US" sz="3600" dirty="0" err="1" smtClean="0"/>
              <a:t>RBC’s</a:t>
            </a:r>
            <a:r>
              <a:rPr lang="en-US" sz="3600" dirty="0" smtClean="0"/>
              <a:t> or Hemoglobin</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8" name="Picture 7"/>
          <p:cNvPicPr>
            <a:picLocks noChangeAspect="1"/>
          </p:cNvPicPr>
          <p:nvPr/>
        </p:nvPicPr>
        <p:blipFill>
          <a:blip r:embed="rId2"/>
          <a:stretch>
            <a:fillRect/>
          </a:stretch>
        </p:blipFill>
        <p:spPr>
          <a:xfrm>
            <a:off x="2945206" y="1420872"/>
            <a:ext cx="3105811" cy="4089830"/>
          </a:xfrm>
          <a:prstGeom prst="rect">
            <a:avLst/>
          </a:prstGeom>
        </p:spPr>
      </p:pic>
      <p:sp>
        <p:nvSpPr>
          <p:cNvPr id="9" name="Heart 8"/>
          <p:cNvSpPr/>
          <p:nvPr/>
        </p:nvSpPr>
        <p:spPr>
          <a:xfrm>
            <a:off x="3783257" y="2766043"/>
            <a:ext cx="1418722" cy="1077296"/>
          </a:xfrm>
          <a:prstGeom prst="hear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48</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Amenia</a:t>
            </a:r>
            <a:r>
              <a:rPr lang="en-US" sz="3600" dirty="0" smtClean="0"/>
              <a:t> – Low </a:t>
            </a:r>
            <a:r>
              <a:rPr lang="en-US" sz="3600" dirty="0" err="1" smtClean="0"/>
              <a:t>RBC’s</a:t>
            </a:r>
            <a:r>
              <a:rPr lang="en-US" sz="3600" dirty="0" smtClean="0"/>
              <a:t> or Hemoglobin</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8" name="Picture 7"/>
          <p:cNvPicPr>
            <a:picLocks noChangeAspect="1"/>
          </p:cNvPicPr>
          <p:nvPr/>
        </p:nvPicPr>
        <p:blipFill>
          <a:blip r:embed="rId2"/>
          <a:stretch>
            <a:fillRect/>
          </a:stretch>
        </p:blipFill>
        <p:spPr>
          <a:xfrm>
            <a:off x="2945206" y="1420872"/>
            <a:ext cx="3105811" cy="4089830"/>
          </a:xfrm>
          <a:prstGeom prst="rect">
            <a:avLst/>
          </a:prstGeom>
        </p:spPr>
      </p:pic>
      <p:sp>
        <p:nvSpPr>
          <p:cNvPr id="9" name="Heart 8"/>
          <p:cNvSpPr/>
          <p:nvPr/>
        </p:nvSpPr>
        <p:spPr>
          <a:xfrm>
            <a:off x="3310351" y="2421787"/>
            <a:ext cx="2267760" cy="1668233"/>
          </a:xfrm>
          <a:prstGeom prst="hear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49</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Amenia</a:t>
            </a:r>
            <a:r>
              <a:rPr lang="en-US" sz="3600" dirty="0" smtClean="0"/>
              <a:t> – Low </a:t>
            </a:r>
            <a:r>
              <a:rPr lang="en-US" sz="3600" dirty="0" err="1" smtClean="0"/>
              <a:t>RBC’s</a:t>
            </a:r>
            <a:r>
              <a:rPr lang="en-US" sz="3600" dirty="0" smtClean="0"/>
              <a:t> or Hemoglobin</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10" name="Picture 9"/>
          <p:cNvPicPr>
            <a:picLocks noChangeAspect="1"/>
          </p:cNvPicPr>
          <p:nvPr/>
        </p:nvPicPr>
        <p:blipFill>
          <a:blip r:embed="rId2"/>
          <a:stretch>
            <a:fillRect/>
          </a:stretch>
        </p:blipFill>
        <p:spPr>
          <a:xfrm>
            <a:off x="1624878" y="1634464"/>
            <a:ext cx="6117290" cy="3329497"/>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a:t>
            </a:fld>
            <a:endParaRPr lang="en-US" dirty="0"/>
          </a:p>
        </p:txBody>
      </p:sp>
      <p:sp>
        <p:nvSpPr>
          <p:cNvPr id="5" name="TextBox 4"/>
          <p:cNvSpPr txBox="1"/>
          <p:nvPr/>
        </p:nvSpPr>
        <p:spPr bwMode="auto">
          <a:xfrm>
            <a:off x="1253641" y="4944649"/>
            <a:ext cx="6800811" cy="64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If you prick us, do we not bleed?</a:t>
            </a:r>
          </a:p>
          <a:p>
            <a:endParaRPr lang="en-US" sz="3600" dirty="0" smtClean="0"/>
          </a:p>
        </p:txBody>
      </p:sp>
      <p:sp>
        <p:nvSpPr>
          <p:cNvPr id="7" name="TextBox 6"/>
          <p:cNvSpPr txBox="1"/>
          <p:nvPr/>
        </p:nvSpPr>
        <p:spPr bwMode="auto">
          <a:xfrm>
            <a:off x="6260892" y="5590981"/>
            <a:ext cx="28793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1400" dirty="0" smtClean="0"/>
              <a:t>Merchant of Venice Act 3 Scene 1</a:t>
            </a:r>
          </a:p>
        </p:txBody>
      </p:sp>
      <p:pic>
        <p:nvPicPr>
          <p:cNvPr id="8" name="Picture 7"/>
          <p:cNvPicPr>
            <a:picLocks noChangeAspect="1"/>
          </p:cNvPicPr>
          <p:nvPr/>
        </p:nvPicPr>
        <p:blipFill>
          <a:blip r:embed="rId2"/>
          <a:stretch>
            <a:fillRect/>
          </a:stretch>
        </p:blipFill>
        <p:spPr>
          <a:xfrm>
            <a:off x="1253641" y="465121"/>
            <a:ext cx="6571114" cy="4156363"/>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50</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Amenia</a:t>
            </a:r>
            <a:r>
              <a:rPr lang="en-US" sz="3600" dirty="0" smtClean="0"/>
              <a:t> – Low </a:t>
            </a:r>
            <a:r>
              <a:rPr lang="en-US" sz="3600" dirty="0" err="1" smtClean="0"/>
              <a:t>RBC’s</a:t>
            </a:r>
            <a:r>
              <a:rPr lang="en-US" sz="3600" dirty="0" smtClean="0"/>
              <a:t> or Hemoglobin</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pic>
        <p:nvPicPr>
          <p:cNvPr id="8" name="Picture 7"/>
          <p:cNvPicPr>
            <a:picLocks noChangeAspect="1"/>
          </p:cNvPicPr>
          <p:nvPr/>
        </p:nvPicPr>
        <p:blipFill>
          <a:blip r:embed="rId2"/>
          <a:stretch>
            <a:fillRect/>
          </a:stretch>
        </p:blipFill>
        <p:spPr>
          <a:xfrm>
            <a:off x="1291626" y="1205933"/>
            <a:ext cx="6207332" cy="3952177"/>
          </a:xfrm>
          <a:prstGeom prst="rect">
            <a:avLst/>
          </a:prstGeom>
        </p:spPr>
      </p:pic>
      <p:sp>
        <p:nvSpPr>
          <p:cNvPr id="9" name="TextBox 8"/>
          <p:cNvSpPr txBox="1"/>
          <p:nvPr/>
        </p:nvSpPr>
        <p:spPr bwMode="auto">
          <a:xfrm>
            <a:off x="4596285" y="5525579"/>
            <a:ext cx="43619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1000" dirty="0" err="1" smtClean="0"/>
              <a:t>https://en.wikipedia.org/wiki/Blood_type#/media/File:ABO_blood_type.svg</a:t>
            </a:r>
            <a:endParaRPr lang="en-US" sz="10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51</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Amenia</a:t>
            </a:r>
            <a:r>
              <a:rPr lang="en-US" sz="3600" dirty="0" smtClean="0"/>
              <a:t> – Low </a:t>
            </a:r>
            <a:r>
              <a:rPr lang="en-US" sz="3600" dirty="0" err="1" smtClean="0"/>
              <a:t>RBC’s</a:t>
            </a:r>
            <a:r>
              <a:rPr lang="en-US" sz="3600" dirty="0" smtClean="0"/>
              <a:t> or Hemoglobin</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9" name="TextBox 8"/>
          <p:cNvSpPr txBox="1"/>
          <p:nvPr/>
        </p:nvSpPr>
        <p:spPr bwMode="auto">
          <a:xfrm>
            <a:off x="4895965" y="5525579"/>
            <a:ext cx="37625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1000" dirty="0"/>
              <a:t>http://</a:t>
            </a:r>
            <a:r>
              <a:rPr lang="en-US" sz="1000" dirty="0" err="1"/>
              <a:t>pleasepressreset.com</a:t>
            </a:r>
            <a:r>
              <a:rPr lang="en-US" sz="1000" dirty="0"/>
              <a:t>/home/shit-we-forgot/</a:t>
            </a:r>
            <a:r>
              <a:rPr lang="en-US" sz="1000" dirty="0" err="1"/>
              <a:t>rh</a:t>
            </a:r>
            <a:r>
              <a:rPr lang="en-US" sz="1000" dirty="0"/>
              <a:t>-blood-type/</a:t>
            </a:r>
            <a:endParaRPr lang="en-US" sz="1000" dirty="0" smtClean="0"/>
          </a:p>
        </p:txBody>
      </p:sp>
      <p:pic>
        <p:nvPicPr>
          <p:cNvPr id="2" name="Picture 1"/>
          <p:cNvPicPr>
            <a:picLocks noChangeAspect="1"/>
          </p:cNvPicPr>
          <p:nvPr/>
        </p:nvPicPr>
        <p:blipFill>
          <a:blip r:embed="rId2"/>
          <a:stretch>
            <a:fillRect/>
          </a:stretch>
        </p:blipFill>
        <p:spPr>
          <a:xfrm>
            <a:off x="1869691" y="1161858"/>
            <a:ext cx="5453188" cy="4073247"/>
          </a:xfrm>
          <a:prstGeom prst="rect">
            <a:avLst/>
          </a:prstGeom>
        </p:spPr>
      </p:pic>
    </p:spTree>
    <p:extLst>
      <p:ext uri="{BB962C8B-B14F-4D97-AF65-F5344CB8AC3E}">
        <p14:creationId xmlns:p14="http://schemas.microsoft.com/office/powerpoint/2010/main" val="90642138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52</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Lab Results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grpSp>
        <p:nvGrpSpPr>
          <p:cNvPr id="2" name="Group 19"/>
          <p:cNvGrpSpPr/>
          <p:nvPr/>
        </p:nvGrpSpPr>
        <p:grpSpPr>
          <a:xfrm>
            <a:off x="2553698" y="1888220"/>
            <a:ext cx="3675166" cy="1464374"/>
            <a:chOff x="1688954" y="1889808"/>
            <a:chExt cx="3675166" cy="1464374"/>
          </a:xfrm>
        </p:grpSpPr>
        <p:cxnSp>
          <p:nvCxnSpPr>
            <p:cNvPr id="10" name="Straight Connector 9"/>
            <p:cNvCxnSpPr/>
            <p:nvPr/>
          </p:nvCxnSpPr>
          <p:spPr>
            <a:xfrm>
              <a:off x="2459118" y="2621201"/>
              <a:ext cx="2134838" cy="1588"/>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593956" y="1891396"/>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88954"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88954" y="1889808"/>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593956"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bwMode="auto">
          <a:xfrm>
            <a:off x="3553559" y="1888220"/>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2" name="TextBox 21"/>
          <p:cNvSpPr txBox="1"/>
          <p:nvPr/>
        </p:nvSpPr>
        <p:spPr bwMode="auto">
          <a:xfrm>
            <a:off x="3553559" y="2706263"/>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3" name="TextBox 22"/>
          <p:cNvSpPr txBox="1"/>
          <p:nvPr/>
        </p:nvSpPr>
        <p:spPr bwMode="auto">
          <a:xfrm>
            <a:off x="1300108" y="2211385"/>
            <a:ext cx="11341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High</a:t>
            </a:r>
          </a:p>
        </p:txBody>
      </p:sp>
      <p:sp>
        <p:nvSpPr>
          <p:cNvPr id="24" name="TextBox 23"/>
          <p:cNvSpPr txBox="1"/>
          <p:nvPr/>
        </p:nvSpPr>
        <p:spPr bwMode="auto">
          <a:xfrm>
            <a:off x="5753611" y="2296447"/>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53</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Leukocystosis</a:t>
            </a:r>
            <a:r>
              <a:rPr lang="en-US" sz="3600" dirty="0" smtClean="0"/>
              <a:t> – Too many WBC’s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20" name="TextBox 19"/>
          <p:cNvSpPr txBox="1"/>
          <p:nvPr/>
        </p:nvSpPr>
        <p:spPr bwMode="auto">
          <a:xfrm>
            <a:off x="608024" y="1728649"/>
            <a:ext cx="7603914"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r>
              <a:rPr lang="en-US" sz="2400" dirty="0" smtClean="0"/>
              <a:t>Caused by :</a:t>
            </a:r>
          </a:p>
          <a:p>
            <a:endParaRPr lang="en-US" sz="2400" dirty="0" smtClean="0"/>
          </a:p>
          <a:p>
            <a:r>
              <a:rPr lang="en-US" sz="2400" dirty="0" smtClean="0"/>
              <a:t>	Infections</a:t>
            </a:r>
          </a:p>
          <a:p>
            <a:r>
              <a:rPr lang="en-US" sz="2400" dirty="0" smtClean="0"/>
              <a:t>	</a:t>
            </a:r>
            <a:r>
              <a:rPr lang="en-US" sz="2400" dirty="0" err="1" smtClean="0"/>
              <a:t>Neoplastic</a:t>
            </a:r>
            <a:r>
              <a:rPr lang="en-US" sz="2400" dirty="0" smtClean="0"/>
              <a:t> proliferation (e.g. leukemia)</a:t>
            </a:r>
          </a:p>
          <a:p>
            <a:r>
              <a:rPr lang="en-US" sz="2400" dirty="0" smtClean="0"/>
              <a:t>	Allergic disorders</a:t>
            </a:r>
          </a:p>
          <a:p>
            <a:r>
              <a:rPr lang="en-US" sz="2400" dirty="0" smtClean="0"/>
              <a:t>	Inflammation </a:t>
            </a:r>
          </a:p>
          <a:p>
            <a:r>
              <a:rPr lang="en-US" sz="2400" dirty="0" smtClean="0"/>
              <a:t>	Tissue death (Necrosis)</a:t>
            </a:r>
          </a:p>
          <a:p>
            <a:endParaRPr lang="en-US" sz="2400" dirty="0" smtClean="0"/>
          </a:p>
          <a:p>
            <a:r>
              <a:rPr lang="en-US" sz="2400" dirty="0" smtClean="0"/>
              <a:t>Type of WBC’s help to determine the underlying cause</a:t>
            </a:r>
          </a:p>
          <a:p>
            <a:r>
              <a:rPr lang="en-US" sz="2400" dirty="0" smtClean="0"/>
              <a:t>	</a:t>
            </a:r>
            <a:endParaRPr lang="en-US" dirty="0" smtClean="0"/>
          </a:p>
          <a:p>
            <a:endParaRPr lang="en-US" sz="2400" dirty="0" smtClean="0"/>
          </a:p>
          <a:p>
            <a:endParaRPr lang="en-US" sz="2400" dirty="0" smtClean="0"/>
          </a:p>
          <a:p>
            <a:endParaRPr lang="en-US" sz="24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54</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Lab Results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grpSp>
        <p:nvGrpSpPr>
          <p:cNvPr id="2" name="Group 19"/>
          <p:cNvGrpSpPr/>
          <p:nvPr/>
        </p:nvGrpSpPr>
        <p:grpSpPr>
          <a:xfrm>
            <a:off x="2553698" y="1888220"/>
            <a:ext cx="3675166" cy="1464374"/>
            <a:chOff x="1688954" y="1889808"/>
            <a:chExt cx="3675166" cy="1464374"/>
          </a:xfrm>
        </p:grpSpPr>
        <p:cxnSp>
          <p:nvCxnSpPr>
            <p:cNvPr id="10" name="Straight Connector 9"/>
            <p:cNvCxnSpPr/>
            <p:nvPr/>
          </p:nvCxnSpPr>
          <p:spPr>
            <a:xfrm>
              <a:off x="2459118" y="2621201"/>
              <a:ext cx="2134838" cy="1588"/>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593956" y="1891396"/>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88954"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88954" y="1889808"/>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593956"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bwMode="auto">
          <a:xfrm>
            <a:off x="3553559" y="1888220"/>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2" name="TextBox 21"/>
          <p:cNvSpPr txBox="1"/>
          <p:nvPr/>
        </p:nvSpPr>
        <p:spPr bwMode="auto">
          <a:xfrm>
            <a:off x="3553559" y="2706263"/>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3" name="TextBox 22"/>
          <p:cNvSpPr txBox="1"/>
          <p:nvPr/>
        </p:nvSpPr>
        <p:spPr bwMode="auto">
          <a:xfrm>
            <a:off x="1300108" y="2211385"/>
            <a:ext cx="10315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Low</a:t>
            </a:r>
          </a:p>
        </p:txBody>
      </p:sp>
      <p:sp>
        <p:nvSpPr>
          <p:cNvPr id="24" name="TextBox 23"/>
          <p:cNvSpPr txBox="1"/>
          <p:nvPr/>
        </p:nvSpPr>
        <p:spPr bwMode="auto">
          <a:xfrm>
            <a:off x="5753611" y="2296447"/>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55</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Leukopenia</a:t>
            </a:r>
            <a:r>
              <a:rPr lang="en-US" sz="3600" dirty="0" smtClean="0"/>
              <a:t> – Not enough WBC’s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20" name="TextBox 19"/>
          <p:cNvSpPr txBox="1"/>
          <p:nvPr/>
        </p:nvSpPr>
        <p:spPr bwMode="auto">
          <a:xfrm>
            <a:off x="608024" y="1728649"/>
            <a:ext cx="516304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r>
              <a:rPr lang="en-US" sz="2400" dirty="0" smtClean="0"/>
              <a:t>Caused by :</a:t>
            </a:r>
          </a:p>
          <a:p>
            <a:endParaRPr lang="en-US" sz="2400" dirty="0" smtClean="0"/>
          </a:p>
          <a:p>
            <a:r>
              <a:rPr lang="en-US" sz="2400" dirty="0" smtClean="0"/>
              <a:t>	Acute Viral Infections</a:t>
            </a:r>
          </a:p>
          <a:p>
            <a:r>
              <a:rPr lang="en-US" sz="2400" dirty="0" smtClean="0"/>
              <a:t>	Chemotherapy/Radiation therapy</a:t>
            </a:r>
          </a:p>
          <a:p>
            <a:r>
              <a:rPr lang="en-US" sz="2400" dirty="0" smtClean="0"/>
              <a:t>	Bone marrow disorders</a:t>
            </a:r>
          </a:p>
          <a:p>
            <a:r>
              <a:rPr lang="en-US" sz="2400" dirty="0" smtClean="0"/>
              <a:t>	Chronic viral infection (HIV)</a:t>
            </a:r>
          </a:p>
          <a:p>
            <a:r>
              <a:rPr lang="en-US" sz="2400" dirty="0" smtClean="0"/>
              <a:t>	Enlarged spleen</a:t>
            </a:r>
          </a:p>
          <a:p>
            <a:endParaRPr lang="en-US" sz="2400" dirty="0" smtClean="0"/>
          </a:p>
          <a:p>
            <a:r>
              <a:rPr lang="en-US" sz="2400" dirty="0" smtClean="0"/>
              <a:t>	</a:t>
            </a:r>
            <a:endParaRPr lang="en-US" dirty="0" smtClean="0"/>
          </a:p>
          <a:p>
            <a:endParaRPr lang="en-US" sz="2400" dirty="0" smtClean="0"/>
          </a:p>
          <a:p>
            <a:endParaRPr lang="en-US" sz="2400" dirty="0" smtClean="0"/>
          </a:p>
          <a:p>
            <a:endParaRPr lang="en-US" sz="24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56</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err="1" smtClean="0"/>
              <a:t>Leukopenia</a:t>
            </a:r>
            <a:r>
              <a:rPr lang="en-US" sz="3600" dirty="0" smtClean="0"/>
              <a:t> – Not enough WBC’s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20" name="TextBox 19"/>
          <p:cNvSpPr txBox="1"/>
          <p:nvPr/>
        </p:nvSpPr>
        <p:spPr bwMode="auto">
          <a:xfrm>
            <a:off x="608024" y="1420872"/>
            <a:ext cx="5795877"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r>
              <a:rPr lang="en-US" sz="2400" dirty="0" err="1" smtClean="0"/>
              <a:t>Neutropenia</a:t>
            </a:r>
            <a:r>
              <a:rPr lang="en-US" sz="2400" dirty="0" smtClean="0"/>
              <a:t> most common form</a:t>
            </a:r>
          </a:p>
          <a:p>
            <a:endParaRPr lang="en-US" sz="2400" dirty="0" smtClean="0"/>
          </a:p>
          <a:p>
            <a:r>
              <a:rPr lang="en-US" sz="2400" dirty="0" smtClean="0"/>
              <a:t>Patients at high risk for bacterial infection</a:t>
            </a:r>
          </a:p>
          <a:p>
            <a:endParaRPr lang="en-US" sz="2400" dirty="0" smtClean="0"/>
          </a:p>
        </p:txBody>
      </p:sp>
      <p:pic>
        <p:nvPicPr>
          <p:cNvPr id="8" name="Picture 7"/>
          <p:cNvPicPr>
            <a:picLocks noChangeAspect="1"/>
          </p:cNvPicPr>
          <p:nvPr/>
        </p:nvPicPr>
        <p:blipFill>
          <a:blip r:embed="rId2"/>
          <a:stretch>
            <a:fillRect/>
          </a:stretch>
        </p:blipFill>
        <p:spPr>
          <a:xfrm>
            <a:off x="1854914" y="2985348"/>
            <a:ext cx="5495416" cy="2499172"/>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57</a:t>
            </a:fld>
            <a:endParaRPr lang="en-US" dirty="0"/>
          </a:p>
        </p:txBody>
      </p:sp>
      <p:sp>
        <p:nvSpPr>
          <p:cNvPr id="5" name="TextBox 4"/>
          <p:cNvSpPr txBox="1"/>
          <p:nvPr/>
        </p:nvSpPr>
        <p:spPr bwMode="auto">
          <a:xfrm>
            <a:off x="608023" y="457719"/>
            <a:ext cx="835019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Our patient</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sp>
        <p:nvSpPr>
          <p:cNvPr id="20" name="TextBox 19"/>
          <p:cNvSpPr txBox="1"/>
          <p:nvPr/>
        </p:nvSpPr>
        <p:spPr bwMode="auto">
          <a:xfrm>
            <a:off x="608024" y="1728649"/>
            <a:ext cx="7498958" cy="355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2400" dirty="0" smtClean="0"/>
              <a:t>A 30 year old male with hemophilia presents to his hematologist with a fever and recent weight loss</a:t>
            </a:r>
          </a:p>
          <a:p>
            <a:endParaRPr lang="en-US" sz="2400" dirty="0" smtClean="0"/>
          </a:p>
          <a:p>
            <a:r>
              <a:rPr lang="en-US" sz="2400" dirty="0" smtClean="0"/>
              <a:t>	</a:t>
            </a:r>
          </a:p>
          <a:p>
            <a:endParaRPr lang="en-US" dirty="0" smtClean="0"/>
          </a:p>
          <a:p>
            <a:endParaRPr lang="en-US" sz="2400" dirty="0" smtClean="0"/>
          </a:p>
          <a:p>
            <a:endParaRPr lang="en-US" sz="2400" dirty="0" smtClean="0"/>
          </a:p>
          <a:p>
            <a:endParaRPr lang="en-US" sz="24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58</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Lab Results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grpSp>
        <p:nvGrpSpPr>
          <p:cNvPr id="2" name="Group 19"/>
          <p:cNvGrpSpPr/>
          <p:nvPr/>
        </p:nvGrpSpPr>
        <p:grpSpPr>
          <a:xfrm>
            <a:off x="2553698" y="1888220"/>
            <a:ext cx="3675166" cy="1464374"/>
            <a:chOff x="1688954" y="1889808"/>
            <a:chExt cx="3675166" cy="1464374"/>
          </a:xfrm>
        </p:grpSpPr>
        <p:cxnSp>
          <p:nvCxnSpPr>
            <p:cNvPr id="10" name="Straight Connector 9"/>
            <p:cNvCxnSpPr/>
            <p:nvPr/>
          </p:nvCxnSpPr>
          <p:spPr>
            <a:xfrm>
              <a:off x="2459118" y="2621201"/>
              <a:ext cx="2134838" cy="1588"/>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593956" y="1891396"/>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88954"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88954" y="1889808"/>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593956"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bwMode="auto">
          <a:xfrm>
            <a:off x="3553559" y="1888220"/>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2" name="TextBox 21"/>
          <p:cNvSpPr txBox="1"/>
          <p:nvPr/>
        </p:nvSpPr>
        <p:spPr bwMode="auto">
          <a:xfrm>
            <a:off x="3553559" y="2706263"/>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3" name="TextBox 22"/>
          <p:cNvSpPr txBox="1"/>
          <p:nvPr/>
        </p:nvSpPr>
        <p:spPr bwMode="auto">
          <a:xfrm>
            <a:off x="1300108" y="2211385"/>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4" name="TextBox 23"/>
          <p:cNvSpPr txBox="1"/>
          <p:nvPr/>
        </p:nvSpPr>
        <p:spPr bwMode="auto">
          <a:xfrm>
            <a:off x="5753611" y="2296447"/>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59</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Lab Results</a:t>
            </a:r>
          </a:p>
          <a:p>
            <a:endParaRPr lang="en-US" sz="3600" dirty="0" smtClean="0"/>
          </a:p>
          <a:p>
            <a:endParaRPr lang="en-US" sz="3600" dirty="0" smtClean="0"/>
          </a:p>
          <a:p>
            <a:endParaRPr lang="en-US" sz="3600" dirty="0" smtClean="0"/>
          </a:p>
          <a:p>
            <a:endParaRPr lang="en-US" sz="3600" dirty="0" smtClean="0"/>
          </a:p>
        </p:txBody>
      </p:sp>
      <p:sp>
        <p:nvSpPr>
          <p:cNvPr id="7" name="TextBox 6"/>
          <p:cNvSpPr txBox="1"/>
          <p:nvPr/>
        </p:nvSpPr>
        <p:spPr bwMode="auto">
          <a:xfrm>
            <a:off x="608024" y="1420872"/>
            <a:ext cx="772865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smtClean="0"/>
          </a:p>
        </p:txBody>
      </p:sp>
      <p:grpSp>
        <p:nvGrpSpPr>
          <p:cNvPr id="2" name="Group 19"/>
          <p:cNvGrpSpPr/>
          <p:nvPr/>
        </p:nvGrpSpPr>
        <p:grpSpPr>
          <a:xfrm>
            <a:off x="2553698" y="1888220"/>
            <a:ext cx="3675166" cy="1464374"/>
            <a:chOff x="1688954" y="1889808"/>
            <a:chExt cx="3675166" cy="1464374"/>
          </a:xfrm>
        </p:grpSpPr>
        <p:cxnSp>
          <p:nvCxnSpPr>
            <p:cNvPr id="10" name="Straight Connector 9"/>
            <p:cNvCxnSpPr/>
            <p:nvPr/>
          </p:nvCxnSpPr>
          <p:spPr>
            <a:xfrm>
              <a:off x="2459118" y="2621201"/>
              <a:ext cx="2134838" cy="1588"/>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593956" y="1891396"/>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88954"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688954" y="1889808"/>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593956" y="2622789"/>
              <a:ext cx="770164" cy="731393"/>
            </a:xfrm>
            <a:prstGeom prst="line">
              <a:avLst/>
            </a:prstGeom>
            <a:ln w="381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bwMode="auto">
          <a:xfrm>
            <a:off x="3553559" y="1888220"/>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2" name="TextBox 21"/>
          <p:cNvSpPr txBox="1"/>
          <p:nvPr/>
        </p:nvSpPr>
        <p:spPr bwMode="auto">
          <a:xfrm>
            <a:off x="3553559" y="2706263"/>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3" name="TextBox 22"/>
          <p:cNvSpPr txBox="1"/>
          <p:nvPr/>
        </p:nvSpPr>
        <p:spPr bwMode="auto">
          <a:xfrm>
            <a:off x="1300108" y="2211385"/>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4" name="TextBox 23"/>
          <p:cNvSpPr txBox="1"/>
          <p:nvPr/>
        </p:nvSpPr>
        <p:spPr bwMode="auto">
          <a:xfrm>
            <a:off x="5753611" y="2296447"/>
            <a:ext cx="16724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Normal</a:t>
            </a:r>
          </a:p>
        </p:txBody>
      </p:sp>
      <p:sp>
        <p:nvSpPr>
          <p:cNvPr id="20" name="TextBox 19"/>
          <p:cNvSpPr txBox="1"/>
          <p:nvPr/>
        </p:nvSpPr>
        <p:spPr bwMode="auto">
          <a:xfrm>
            <a:off x="1064443" y="4351285"/>
            <a:ext cx="69209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An additional test was performed</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a:t>
            </a:fld>
            <a:endParaRPr lang="en-US" dirty="0"/>
          </a:p>
        </p:txBody>
      </p:sp>
      <p:sp>
        <p:nvSpPr>
          <p:cNvPr id="5" name="TextBox 4"/>
          <p:cNvSpPr txBox="1"/>
          <p:nvPr/>
        </p:nvSpPr>
        <p:spPr bwMode="auto">
          <a:xfrm>
            <a:off x="851233" y="959208"/>
            <a:ext cx="73773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What is in blood?</a:t>
            </a:r>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60</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HIV</a:t>
            </a:r>
          </a:p>
          <a:p>
            <a:endParaRPr lang="en-US" sz="3600" dirty="0" smtClean="0"/>
          </a:p>
          <a:p>
            <a:endParaRPr lang="en-US" sz="3600" dirty="0" smtClean="0"/>
          </a:p>
          <a:p>
            <a:endParaRPr lang="en-US" sz="3600" dirty="0" smtClean="0"/>
          </a:p>
          <a:p>
            <a:endParaRPr lang="en-US" sz="3600" dirty="0" smtClean="0"/>
          </a:p>
        </p:txBody>
      </p:sp>
      <p:pic>
        <p:nvPicPr>
          <p:cNvPr id="25" name="Picture 24"/>
          <p:cNvPicPr>
            <a:picLocks noChangeAspect="1"/>
          </p:cNvPicPr>
          <p:nvPr/>
        </p:nvPicPr>
        <p:blipFill>
          <a:blip r:embed="rId2"/>
          <a:stretch>
            <a:fillRect/>
          </a:stretch>
        </p:blipFill>
        <p:spPr>
          <a:xfrm>
            <a:off x="2164681" y="1304600"/>
            <a:ext cx="5003800" cy="3708400"/>
          </a:xfrm>
          <a:prstGeom prst="rect">
            <a:avLst/>
          </a:prstGeom>
        </p:spPr>
      </p:pic>
      <p:sp>
        <p:nvSpPr>
          <p:cNvPr id="26" name="Rectangle 25"/>
          <p:cNvSpPr/>
          <p:nvPr/>
        </p:nvSpPr>
        <p:spPr>
          <a:xfrm>
            <a:off x="5399655" y="5414905"/>
            <a:ext cx="3537651" cy="400110"/>
          </a:xfrm>
          <a:prstGeom prst="rect">
            <a:avLst/>
          </a:prstGeom>
        </p:spPr>
        <p:txBody>
          <a:bodyPr wrap="square">
            <a:spAutoFit/>
          </a:bodyPr>
          <a:lstStyle/>
          <a:p>
            <a:r>
              <a:rPr lang="en-US" sz="1000" dirty="0" err="1" smtClean="0"/>
              <a:t>http://www.kurzweilai.net/protein-that-destroys-hiv-discovered</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61</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HIV</a:t>
            </a:r>
          </a:p>
          <a:p>
            <a:endParaRPr lang="en-US" sz="3600" dirty="0" smtClean="0"/>
          </a:p>
          <a:p>
            <a:endParaRPr lang="en-US" sz="3600" dirty="0" smtClean="0"/>
          </a:p>
          <a:p>
            <a:endParaRPr lang="en-US" sz="3600" dirty="0" smtClean="0"/>
          </a:p>
          <a:p>
            <a:endParaRPr lang="en-US" sz="3600" dirty="0" smtClean="0"/>
          </a:p>
        </p:txBody>
      </p:sp>
      <p:pic>
        <p:nvPicPr>
          <p:cNvPr id="7" name="Picture 6"/>
          <p:cNvPicPr>
            <a:picLocks noChangeAspect="1"/>
          </p:cNvPicPr>
          <p:nvPr/>
        </p:nvPicPr>
        <p:blipFill>
          <a:blip r:embed="rId2"/>
          <a:stretch>
            <a:fillRect/>
          </a:stretch>
        </p:blipFill>
        <p:spPr>
          <a:xfrm>
            <a:off x="2874448" y="607627"/>
            <a:ext cx="4665045" cy="4641425"/>
          </a:xfrm>
          <a:prstGeom prst="rect">
            <a:avLst/>
          </a:prstGeom>
        </p:spPr>
      </p:pic>
      <p:sp>
        <p:nvSpPr>
          <p:cNvPr id="8" name="Rectangle 7"/>
          <p:cNvSpPr/>
          <p:nvPr/>
        </p:nvSpPr>
        <p:spPr>
          <a:xfrm>
            <a:off x="232232" y="5532761"/>
            <a:ext cx="4572000" cy="246221"/>
          </a:xfrm>
          <a:prstGeom prst="rect">
            <a:avLst/>
          </a:prstGeom>
        </p:spPr>
        <p:txBody>
          <a:bodyPr>
            <a:spAutoFit/>
          </a:bodyPr>
          <a:lstStyle/>
          <a:p>
            <a:r>
              <a:rPr lang="en-US" sz="1000" dirty="0" smtClean="0"/>
              <a:t>http://science.howstuffworks.com/life/cellular-microscopic/aids2.htm</a:t>
            </a:r>
            <a:endParaRPr lang="en-US" sz="1000"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62</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HIV</a:t>
            </a:r>
          </a:p>
          <a:p>
            <a:endParaRPr lang="en-US" sz="3600" dirty="0" smtClean="0"/>
          </a:p>
          <a:p>
            <a:endParaRPr lang="en-US" sz="3600" dirty="0" smtClean="0"/>
          </a:p>
          <a:p>
            <a:endParaRPr lang="en-US" sz="3600" dirty="0" smtClean="0"/>
          </a:p>
          <a:p>
            <a:endParaRPr lang="en-US" sz="3600" dirty="0" smtClean="0"/>
          </a:p>
        </p:txBody>
      </p:sp>
      <p:pic>
        <p:nvPicPr>
          <p:cNvPr id="9" name="Picture 8"/>
          <p:cNvPicPr>
            <a:picLocks noChangeAspect="1"/>
          </p:cNvPicPr>
          <p:nvPr/>
        </p:nvPicPr>
        <p:blipFill>
          <a:blip r:embed="rId2"/>
          <a:stretch>
            <a:fillRect/>
          </a:stretch>
        </p:blipFill>
        <p:spPr>
          <a:xfrm>
            <a:off x="2041778" y="679060"/>
            <a:ext cx="5943600" cy="4851400"/>
          </a:xfrm>
          <a:prstGeom prst="rect">
            <a:avLst/>
          </a:prstGeom>
        </p:spPr>
      </p:pic>
      <p:sp>
        <p:nvSpPr>
          <p:cNvPr id="10" name="Rectangle 9"/>
          <p:cNvSpPr/>
          <p:nvPr/>
        </p:nvSpPr>
        <p:spPr>
          <a:xfrm>
            <a:off x="201273" y="5345794"/>
            <a:ext cx="1634332" cy="369332"/>
          </a:xfrm>
          <a:prstGeom prst="rect">
            <a:avLst/>
          </a:prstGeom>
        </p:spPr>
        <p:txBody>
          <a:bodyPr wrap="none">
            <a:spAutoFit/>
          </a:bodyPr>
          <a:lstStyle/>
          <a:p>
            <a:r>
              <a:rPr lang="en-US" dirty="0" smtClean="0"/>
              <a:t>www.ck12.org</a:t>
            </a:r>
            <a:endParaRPr lang="en-US" dirty="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63</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HIV</a:t>
            </a:r>
          </a:p>
          <a:p>
            <a:endParaRPr lang="en-US" sz="3600" dirty="0" smtClean="0"/>
          </a:p>
          <a:p>
            <a:endParaRPr lang="en-US" sz="3600" dirty="0" smtClean="0"/>
          </a:p>
          <a:p>
            <a:endParaRPr lang="en-US" sz="3600" dirty="0" smtClean="0"/>
          </a:p>
          <a:p>
            <a:endParaRPr lang="en-US" sz="3600" dirty="0" smtClean="0"/>
          </a:p>
        </p:txBody>
      </p:sp>
      <p:sp>
        <p:nvSpPr>
          <p:cNvPr id="10" name="Rectangle 9"/>
          <p:cNvSpPr/>
          <p:nvPr/>
        </p:nvSpPr>
        <p:spPr>
          <a:xfrm>
            <a:off x="201273" y="5345794"/>
            <a:ext cx="6818393" cy="369332"/>
          </a:xfrm>
          <a:prstGeom prst="rect">
            <a:avLst/>
          </a:prstGeom>
        </p:spPr>
        <p:txBody>
          <a:bodyPr wrap="none">
            <a:spAutoFit/>
          </a:bodyPr>
          <a:lstStyle/>
          <a:p>
            <a:r>
              <a:rPr lang="en-US" dirty="0" smtClean="0"/>
              <a:t>http://www.nature.com/nrg/journal/v5/n1/fig_tab/nrg1246_F1.html</a:t>
            </a:r>
            <a:endParaRPr lang="en-US" dirty="0"/>
          </a:p>
        </p:txBody>
      </p:sp>
      <p:pic>
        <p:nvPicPr>
          <p:cNvPr id="7" name="Picture 6"/>
          <p:cNvPicPr>
            <a:picLocks noChangeAspect="1"/>
          </p:cNvPicPr>
          <p:nvPr/>
        </p:nvPicPr>
        <p:blipFill>
          <a:blip r:embed="rId2"/>
          <a:stretch>
            <a:fillRect/>
          </a:stretch>
        </p:blipFill>
        <p:spPr>
          <a:xfrm>
            <a:off x="1835605" y="554851"/>
            <a:ext cx="6489550" cy="4790943"/>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64</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HIV</a:t>
            </a:r>
          </a:p>
          <a:p>
            <a:endParaRPr lang="en-US" sz="3600" dirty="0" smtClean="0"/>
          </a:p>
          <a:p>
            <a:endParaRPr lang="en-US" sz="3600" dirty="0" smtClean="0"/>
          </a:p>
          <a:p>
            <a:endParaRPr lang="en-US" sz="3600" dirty="0" smtClean="0"/>
          </a:p>
          <a:p>
            <a:endParaRPr lang="en-US" sz="3600" dirty="0" smtClean="0"/>
          </a:p>
        </p:txBody>
      </p:sp>
      <p:sp>
        <p:nvSpPr>
          <p:cNvPr id="10" name="Rectangle 9"/>
          <p:cNvSpPr/>
          <p:nvPr/>
        </p:nvSpPr>
        <p:spPr>
          <a:xfrm>
            <a:off x="201273" y="5345794"/>
            <a:ext cx="7626081" cy="369332"/>
          </a:xfrm>
          <a:prstGeom prst="rect">
            <a:avLst/>
          </a:prstGeom>
        </p:spPr>
        <p:txBody>
          <a:bodyPr wrap="none">
            <a:spAutoFit/>
          </a:bodyPr>
          <a:lstStyle/>
          <a:p>
            <a:r>
              <a:rPr lang="en-US" dirty="0" err="1" smtClean="0"/>
              <a:t>https://en.wikipedia.org/wiki/HIV/AIDS#/media/File:HIV-budding-Color.jpg</a:t>
            </a:r>
            <a:endParaRPr lang="en-US" dirty="0"/>
          </a:p>
        </p:txBody>
      </p:sp>
      <p:pic>
        <p:nvPicPr>
          <p:cNvPr id="7" name="Picture 6"/>
          <p:cNvPicPr>
            <a:picLocks noChangeAspect="1"/>
          </p:cNvPicPr>
          <p:nvPr/>
        </p:nvPicPr>
        <p:blipFill>
          <a:blip r:embed="rId2"/>
          <a:stretch>
            <a:fillRect/>
          </a:stretch>
        </p:blipFill>
        <p:spPr>
          <a:xfrm>
            <a:off x="1940024" y="1013247"/>
            <a:ext cx="6045354" cy="4048837"/>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65</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HIV test - ELISA</a:t>
            </a:r>
          </a:p>
          <a:p>
            <a:endParaRPr lang="en-US" sz="3600" dirty="0" smtClean="0"/>
          </a:p>
          <a:p>
            <a:endParaRPr lang="en-US" sz="3600" dirty="0" smtClean="0"/>
          </a:p>
          <a:p>
            <a:endParaRPr lang="en-US" sz="3600" dirty="0" smtClean="0"/>
          </a:p>
          <a:p>
            <a:endParaRPr lang="en-US" sz="3600" dirty="0" smtClean="0"/>
          </a:p>
        </p:txBody>
      </p:sp>
      <p:sp>
        <p:nvSpPr>
          <p:cNvPr id="10" name="Rectangle 9"/>
          <p:cNvSpPr/>
          <p:nvPr/>
        </p:nvSpPr>
        <p:spPr>
          <a:xfrm>
            <a:off x="201273" y="5345794"/>
            <a:ext cx="7908761" cy="369332"/>
          </a:xfrm>
          <a:prstGeom prst="rect">
            <a:avLst/>
          </a:prstGeom>
        </p:spPr>
        <p:txBody>
          <a:bodyPr wrap="none">
            <a:spAutoFit/>
          </a:bodyPr>
          <a:lstStyle/>
          <a:p>
            <a:r>
              <a:rPr lang="en-US" dirty="0" smtClean="0"/>
              <a:t>https://upload.wikimedia.org/wikipedia/commons/c/c4/Sandwich_ELISA.png</a:t>
            </a:r>
            <a:endParaRPr lang="en-US" dirty="0"/>
          </a:p>
        </p:txBody>
      </p:sp>
      <p:pic>
        <p:nvPicPr>
          <p:cNvPr id="7" name="Picture 6"/>
          <p:cNvPicPr>
            <a:picLocks noChangeAspect="1"/>
          </p:cNvPicPr>
          <p:nvPr/>
        </p:nvPicPr>
        <p:blipFill>
          <a:blip r:embed="rId2"/>
          <a:stretch>
            <a:fillRect/>
          </a:stretch>
        </p:blipFill>
        <p:spPr>
          <a:xfrm>
            <a:off x="1360282" y="1526892"/>
            <a:ext cx="7046162" cy="3576399"/>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66</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HIV test - PCR</a:t>
            </a:r>
          </a:p>
          <a:p>
            <a:endParaRPr lang="en-US" sz="3600" dirty="0" smtClean="0"/>
          </a:p>
          <a:p>
            <a:endParaRPr lang="en-US" sz="3600" dirty="0" smtClean="0"/>
          </a:p>
          <a:p>
            <a:endParaRPr lang="en-US" sz="3600" dirty="0" smtClean="0"/>
          </a:p>
          <a:p>
            <a:endParaRPr lang="en-US" sz="3600" dirty="0" smtClean="0"/>
          </a:p>
        </p:txBody>
      </p:sp>
      <p:sp>
        <p:nvSpPr>
          <p:cNvPr id="10" name="Rectangle 9"/>
          <p:cNvSpPr/>
          <p:nvPr/>
        </p:nvSpPr>
        <p:spPr>
          <a:xfrm>
            <a:off x="201273" y="5345794"/>
            <a:ext cx="7061849" cy="276999"/>
          </a:xfrm>
          <a:prstGeom prst="rect">
            <a:avLst/>
          </a:prstGeom>
        </p:spPr>
        <p:txBody>
          <a:bodyPr wrap="none">
            <a:spAutoFit/>
          </a:bodyPr>
          <a:lstStyle/>
          <a:p>
            <a:r>
              <a:rPr lang="en-US" sz="1200" dirty="0" err="1" smtClean="0"/>
              <a:t>https://en.wikipedia.org/wiki/Polymerase_chain_reaction#/media/File:Polymerase_chain_reaction.svg</a:t>
            </a:r>
            <a:endParaRPr lang="en-US" sz="1200" dirty="0"/>
          </a:p>
        </p:txBody>
      </p:sp>
      <p:pic>
        <p:nvPicPr>
          <p:cNvPr id="8" name="Picture 7"/>
          <p:cNvPicPr>
            <a:picLocks noChangeAspect="1"/>
          </p:cNvPicPr>
          <p:nvPr/>
        </p:nvPicPr>
        <p:blipFill>
          <a:blip r:embed="rId2"/>
          <a:stretch>
            <a:fillRect/>
          </a:stretch>
        </p:blipFill>
        <p:spPr>
          <a:xfrm>
            <a:off x="1152925" y="1337752"/>
            <a:ext cx="6832453" cy="3519249"/>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67</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CD4 Helper T cells</a:t>
            </a:r>
          </a:p>
          <a:p>
            <a:endParaRPr lang="en-US" sz="3600" dirty="0" smtClean="0"/>
          </a:p>
          <a:p>
            <a:endParaRPr lang="en-US" sz="3600" dirty="0" smtClean="0"/>
          </a:p>
          <a:p>
            <a:endParaRPr lang="en-US" sz="3600" dirty="0" smtClean="0"/>
          </a:p>
          <a:p>
            <a:endParaRPr lang="en-US" sz="3600" dirty="0" smtClean="0"/>
          </a:p>
        </p:txBody>
      </p:sp>
      <p:pic>
        <p:nvPicPr>
          <p:cNvPr id="7" name="Picture 6"/>
          <p:cNvPicPr>
            <a:picLocks noChangeAspect="1"/>
          </p:cNvPicPr>
          <p:nvPr/>
        </p:nvPicPr>
        <p:blipFill>
          <a:blip r:embed="rId2"/>
          <a:stretch>
            <a:fillRect/>
          </a:stretch>
        </p:blipFill>
        <p:spPr>
          <a:xfrm>
            <a:off x="1397000" y="1268794"/>
            <a:ext cx="6350000" cy="4076700"/>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68</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CD4 Helper T cells</a:t>
            </a:r>
          </a:p>
          <a:p>
            <a:endParaRPr lang="en-US" sz="3600" dirty="0" smtClean="0"/>
          </a:p>
          <a:p>
            <a:endParaRPr lang="en-US" sz="3600" dirty="0" smtClean="0"/>
          </a:p>
          <a:p>
            <a:endParaRPr lang="en-US" sz="3600" dirty="0" smtClean="0"/>
          </a:p>
          <a:p>
            <a:endParaRPr lang="en-US" sz="3600" dirty="0" smtClean="0"/>
          </a:p>
        </p:txBody>
      </p:sp>
      <p:sp>
        <p:nvSpPr>
          <p:cNvPr id="8" name="TextBox 7"/>
          <p:cNvSpPr txBox="1"/>
          <p:nvPr/>
        </p:nvSpPr>
        <p:spPr bwMode="auto">
          <a:xfrm>
            <a:off x="1459256" y="1972456"/>
            <a:ext cx="6241087"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dirty="0" smtClean="0"/>
              <a:t>Less than 200 cells per </a:t>
            </a:r>
            <a:r>
              <a:rPr lang="en-US" sz="3600" dirty="0" err="1" smtClean="0"/>
              <a:t>uL</a:t>
            </a:r>
            <a:endParaRPr lang="en-US" sz="3600" dirty="0" smtClean="0"/>
          </a:p>
          <a:p>
            <a:pPr algn="ctr"/>
            <a:endParaRPr lang="en-US" sz="3600" dirty="0" smtClean="0"/>
          </a:p>
          <a:p>
            <a:pPr algn="ctr"/>
            <a:r>
              <a:rPr lang="en-US" sz="3600" dirty="0" smtClean="0"/>
              <a:t>Defines the presence of AIDS</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69</a:t>
            </a:fld>
            <a:endParaRPr lang="en-US" dirty="0"/>
          </a:p>
        </p:txBody>
      </p:sp>
      <p:sp>
        <p:nvSpPr>
          <p:cNvPr id="5" name="TextBox 4"/>
          <p:cNvSpPr txBox="1"/>
          <p:nvPr/>
        </p:nvSpPr>
        <p:spPr bwMode="auto">
          <a:xfrm>
            <a:off x="608024" y="312877"/>
            <a:ext cx="737735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HIV treatment</a:t>
            </a:r>
          </a:p>
          <a:p>
            <a:endParaRPr lang="en-US" sz="3600" dirty="0" smtClean="0"/>
          </a:p>
          <a:p>
            <a:endParaRPr lang="en-US" sz="3600" dirty="0" smtClean="0"/>
          </a:p>
          <a:p>
            <a:endParaRPr lang="en-US" sz="3600" dirty="0" smtClean="0"/>
          </a:p>
          <a:p>
            <a:endParaRPr lang="en-US" sz="3600" dirty="0" smtClean="0"/>
          </a:p>
        </p:txBody>
      </p:sp>
      <p:pic>
        <p:nvPicPr>
          <p:cNvPr id="11" name="Picture 10"/>
          <p:cNvPicPr>
            <a:picLocks noChangeAspect="1"/>
          </p:cNvPicPr>
          <p:nvPr/>
        </p:nvPicPr>
        <p:blipFill>
          <a:blip r:embed="rId2"/>
          <a:stretch>
            <a:fillRect/>
          </a:stretch>
        </p:blipFill>
        <p:spPr>
          <a:xfrm>
            <a:off x="1562853" y="1107817"/>
            <a:ext cx="6422525" cy="4471496"/>
          </a:xfrm>
          <a:prstGeom prst="rect">
            <a:avLst/>
          </a:prstGeom>
        </p:spPr>
      </p:pic>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a:t>
            </a:fld>
            <a:endParaRPr lang="en-US" dirty="0"/>
          </a:p>
        </p:txBody>
      </p:sp>
      <p:sp>
        <p:nvSpPr>
          <p:cNvPr id="5" name="TextBox 4"/>
          <p:cNvSpPr txBox="1"/>
          <p:nvPr/>
        </p:nvSpPr>
        <p:spPr bwMode="auto">
          <a:xfrm>
            <a:off x="851233" y="959208"/>
            <a:ext cx="73773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What is in blood?</a:t>
            </a:r>
          </a:p>
          <a:p>
            <a:endParaRPr lang="en-US" sz="3600" dirty="0" smtClean="0"/>
          </a:p>
        </p:txBody>
      </p:sp>
      <p:cxnSp>
        <p:nvCxnSpPr>
          <p:cNvPr id="8" name="Straight Connector 7"/>
          <p:cNvCxnSpPr/>
          <p:nvPr/>
        </p:nvCxnSpPr>
        <p:spPr>
          <a:xfrm rot="5400000">
            <a:off x="2586642" y="3518272"/>
            <a:ext cx="3852490" cy="27024"/>
          </a:xfrm>
          <a:prstGeom prst="line">
            <a:avLst/>
          </a:prstGeom>
          <a:ln w="762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bwMode="auto">
          <a:xfrm>
            <a:off x="1378186" y="2918154"/>
            <a:ext cx="21210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b="1" dirty="0" smtClean="0"/>
              <a:t>PLASMA</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7570" y="468155"/>
            <a:ext cx="8371716" cy="4219805"/>
          </a:xfrm>
        </p:spPr>
        <p:txBody>
          <a:bodyPr/>
          <a:lstStyle/>
          <a:p>
            <a:pPr algn="ctr"/>
            <a:r>
              <a:rPr lang="en-US" sz="4000" dirty="0" smtClean="0">
                <a:solidFill>
                  <a:srgbClr val="9F0927"/>
                </a:solidFill>
              </a:rPr>
              <a:t>Thank You !!</a:t>
            </a:r>
            <a:endParaRPr lang="en-US" sz="4000" dirty="0">
              <a:solidFill>
                <a:srgbClr val="9F0927"/>
              </a:solidFill>
            </a:endParaRPr>
          </a:p>
        </p:txBody>
      </p:sp>
      <p:sp>
        <p:nvSpPr>
          <p:cNvPr id="4" name="Date Placeholder 3"/>
          <p:cNvSpPr>
            <a:spLocks noGrp="1"/>
          </p:cNvSpPr>
          <p:nvPr>
            <p:ph type="dt" sz="half" idx="12"/>
          </p:nvPr>
        </p:nvSpPr>
        <p:spPr/>
        <p:txBody>
          <a:bodyPr/>
          <a:lstStyle/>
          <a:p>
            <a:r>
              <a:rPr lang="en-US" dirty="0" smtClean="0"/>
              <a:t>July 7, 2014</a:t>
            </a:r>
            <a:endParaRPr lang="en-US" dirty="0"/>
          </a:p>
        </p:txBody>
      </p:sp>
      <p:sp>
        <p:nvSpPr>
          <p:cNvPr id="5" name="Footer Placeholder 4"/>
          <p:cNvSpPr>
            <a:spLocks noGrp="1"/>
          </p:cNvSpPr>
          <p:nvPr>
            <p:ph type="ftr" sz="quarter" idx="13"/>
          </p:nvPr>
        </p:nvSpPr>
        <p:spPr/>
        <p:txBody>
          <a:bodyPr/>
          <a:lstStyle/>
          <a:p>
            <a:r>
              <a:rPr lang="en-US" dirty="0" smtClean="0"/>
              <a:t>Title for Slide Deck</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70</a:t>
            </a:fld>
            <a:endParaRPr lang="en-US" dirty="0"/>
          </a:p>
        </p:txBody>
      </p:sp>
    </p:spTree>
    <p:extLst>
      <p:ext uri="{BB962C8B-B14F-4D97-AF65-F5344CB8AC3E}">
        <p14:creationId xmlns:p14="http://schemas.microsoft.com/office/powerpoint/2010/main" val="6293414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7570" y="468155"/>
            <a:ext cx="8371716" cy="4219805"/>
          </a:xfrm>
        </p:spPr>
        <p:txBody>
          <a:bodyPr/>
          <a:lstStyle/>
          <a:p>
            <a:pPr algn="ctr"/>
            <a:r>
              <a:rPr lang="en-US" sz="4000" dirty="0" smtClean="0">
                <a:solidFill>
                  <a:srgbClr val="9F0927"/>
                </a:solidFill>
              </a:rPr>
              <a:t>Glossary of Terms</a:t>
            </a:r>
            <a:endParaRPr lang="en-US" sz="4000" dirty="0">
              <a:solidFill>
                <a:srgbClr val="9F0927"/>
              </a:solidFill>
            </a:endParaRPr>
          </a:p>
        </p:txBody>
      </p:sp>
      <p:sp>
        <p:nvSpPr>
          <p:cNvPr id="4" name="Date Placeholder 3"/>
          <p:cNvSpPr>
            <a:spLocks noGrp="1"/>
          </p:cNvSpPr>
          <p:nvPr>
            <p:ph type="dt" sz="half" idx="12"/>
          </p:nvPr>
        </p:nvSpPr>
        <p:spPr/>
        <p:txBody>
          <a:bodyPr/>
          <a:lstStyle/>
          <a:p>
            <a:r>
              <a:rPr lang="en-US" dirty="0" smtClean="0"/>
              <a:t>July 7, 2014</a:t>
            </a:r>
            <a:endParaRPr lang="en-US" dirty="0"/>
          </a:p>
        </p:txBody>
      </p:sp>
      <p:sp>
        <p:nvSpPr>
          <p:cNvPr id="5" name="Footer Placeholder 4"/>
          <p:cNvSpPr>
            <a:spLocks noGrp="1"/>
          </p:cNvSpPr>
          <p:nvPr>
            <p:ph type="ftr" sz="quarter" idx="13"/>
          </p:nvPr>
        </p:nvSpPr>
        <p:spPr/>
        <p:txBody>
          <a:bodyPr/>
          <a:lstStyle/>
          <a:p>
            <a:r>
              <a:rPr lang="en-US" dirty="0" smtClean="0"/>
              <a:t>Title for Slide Deck</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71</a:t>
            </a:fld>
            <a:endParaRPr lang="en-US" dirty="0"/>
          </a:p>
        </p:txBody>
      </p:sp>
    </p:spTree>
    <p:extLst>
      <p:ext uri="{BB962C8B-B14F-4D97-AF65-F5344CB8AC3E}">
        <p14:creationId xmlns:p14="http://schemas.microsoft.com/office/powerpoint/2010/main" val="62934146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Glossary</a:t>
            </a:r>
            <a:endParaRPr lang="en-US" dirty="0"/>
          </a:p>
        </p:txBody>
      </p:sp>
      <p:sp>
        <p:nvSpPr>
          <p:cNvPr id="3" name="Content Placeholder 2"/>
          <p:cNvSpPr>
            <a:spLocks noGrp="1"/>
          </p:cNvSpPr>
          <p:nvPr>
            <p:ph sz="quarter" idx="11"/>
          </p:nvPr>
        </p:nvSpPr>
        <p:spPr>
          <a:xfrm>
            <a:off x="427570" y="1152068"/>
            <a:ext cx="8372475" cy="4127500"/>
          </a:xfrm>
        </p:spPr>
        <p:txBody>
          <a:bodyPr/>
          <a:lstStyle/>
          <a:p>
            <a:pPr marL="0" indent="0">
              <a:buNone/>
            </a:pPr>
            <a:r>
              <a:rPr lang="en-US" dirty="0" smtClean="0">
                <a:solidFill>
                  <a:srgbClr val="B31B1B"/>
                </a:solidFill>
              </a:rPr>
              <a:t>Hemophilia : </a:t>
            </a:r>
            <a:r>
              <a:rPr lang="en-US" dirty="0" smtClean="0"/>
              <a:t>a medical condition in which the ability of the blood to clot is severely reduced, causing the sufferer to bleed severely from even a slight injury. The condition is typically caused by a hereditary lack of a coagulation factor, most often factor VIII.</a:t>
            </a:r>
          </a:p>
          <a:p>
            <a:pPr marL="0" indent="0">
              <a:buNone/>
            </a:pPr>
            <a:endParaRPr lang="en-US" dirty="0" smtClean="0"/>
          </a:p>
          <a:p>
            <a:pPr marL="0" indent="0">
              <a:buNone/>
            </a:pPr>
            <a:r>
              <a:rPr lang="en-US" dirty="0" smtClean="0">
                <a:solidFill>
                  <a:srgbClr val="B31B1B"/>
                </a:solidFill>
              </a:rPr>
              <a:t>Hematologist </a:t>
            </a:r>
            <a:r>
              <a:rPr lang="en-US" dirty="0" smtClean="0"/>
              <a:t>:A physician trained and experienced in hematology, i.e., skilled in the diagnosis of diseases of the blood and bone marrow, or in treatment of such diseases, or both. </a:t>
            </a:r>
          </a:p>
          <a:p>
            <a:pPr marL="0" indent="0">
              <a:buNone/>
            </a:pPr>
            <a:r>
              <a:rPr lang="en-US" dirty="0" smtClean="0"/>
              <a:t> </a:t>
            </a:r>
          </a:p>
          <a:p>
            <a:pPr marL="0" indent="0">
              <a:buNone/>
            </a:pPr>
            <a:r>
              <a:rPr lang="en-US" dirty="0" smtClean="0">
                <a:solidFill>
                  <a:srgbClr val="B31B1B"/>
                </a:solidFill>
              </a:rPr>
              <a:t> </a:t>
            </a:r>
            <a:endParaRPr lang="en-US" dirty="0" smtClean="0"/>
          </a:p>
          <a:p>
            <a:pPr marL="0" indent="0">
              <a:buNone/>
            </a:pPr>
            <a:endParaRPr lang="en-US" dirty="0"/>
          </a:p>
        </p:txBody>
      </p:sp>
      <p:sp>
        <p:nvSpPr>
          <p:cNvPr id="4" name="Date Placeholder 3"/>
          <p:cNvSpPr>
            <a:spLocks noGrp="1"/>
          </p:cNvSpPr>
          <p:nvPr>
            <p:ph type="dt" sz="half" idx="12"/>
          </p:nvPr>
        </p:nvSpPr>
        <p:spPr/>
        <p:txBody>
          <a:bodyPr/>
          <a:lstStyle/>
          <a:p>
            <a:r>
              <a:rPr lang="en-US" dirty="0" smtClean="0"/>
              <a:t>July 7, 2014</a:t>
            </a:r>
            <a:endParaRPr lang="en-US" dirty="0"/>
          </a:p>
        </p:txBody>
      </p:sp>
      <p:sp>
        <p:nvSpPr>
          <p:cNvPr id="5" name="Footer Placeholder 4"/>
          <p:cNvSpPr>
            <a:spLocks noGrp="1"/>
          </p:cNvSpPr>
          <p:nvPr>
            <p:ph type="ftr" sz="quarter" idx="13"/>
          </p:nvPr>
        </p:nvSpPr>
        <p:spPr/>
        <p:txBody>
          <a:bodyPr/>
          <a:lstStyle/>
          <a:p>
            <a:r>
              <a:rPr lang="en-US" dirty="0" smtClean="0"/>
              <a:t>Title for Slide Deck</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72</a:t>
            </a:fld>
            <a:endParaRPr lang="en-US" dirty="0"/>
          </a:p>
        </p:txBody>
      </p:sp>
    </p:spTree>
    <p:extLst>
      <p:ext uri="{BB962C8B-B14F-4D97-AF65-F5344CB8AC3E}">
        <p14:creationId xmlns:p14="http://schemas.microsoft.com/office/powerpoint/2010/main" val="660361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Glossary</a:t>
            </a:r>
            <a:endParaRPr lang="en-US" dirty="0"/>
          </a:p>
        </p:txBody>
      </p:sp>
      <p:sp>
        <p:nvSpPr>
          <p:cNvPr id="3" name="Content Placeholder 2"/>
          <p:cNvSpPr>
            <a:spLocks noGrp="1"/>
          </p:cNvSpPr>
          <p:nvPr>
            <p:ph sz="quarter" idx="11"/>
          </p:nvPr>
        </p:nvSpPr>
        <p:spPr>
          <a:xfrm>
            <a:off x="427570" y="1152068"/>
            <a:ext cx="8372475" cy="4127500"/>
          </a:xfrm>
        </p:spPr>
        <p:txBody>
          <a:bodyPr/>
          <a:lstStyle/>
          <a:p>
            <a:pPr marL="0" indent="0">
              <a:buNone/>
            </a:pPr>
            <a:r>
              <a:rPr lang="en-US" dirty="0" smtClean="0">
                <a:solidFill>
                  <a:srgbClr val="B31B1B"/>
                </a:solidFill>
              </a:rPr>
              <a:t>Amino Acids : </a:t>
            </a:r>
            <a:r>
              <a:rPr lang="en-US" dirty="0" smtClean="0"/>
              <a:t>Any of a large number of compounds found in living cells that contain carbon, oxygen, hydrogen, and nitrogen, and join together to form proteins. Amino acids contain a basic amino group (NH2) and an acidic carboxyl group (COOH), both attached to the same carbon atom.</a:t>
            </a:r>
          </a:p>
          <a:p>
            <a:pPr marL="0" indent="0">
              <a:buNone/>
            </a:pPr>
            <a:endParaRPr lang="en-US" dirty="0" smtClean="0"/>
          </a:p>
          <a:p>
            <a:pPr>
              <a:buNone/>
            </a:pPr>
            <a:r>
              <a:rPr lang="en-US" dirty="0" smtClean="0">
                <a:solidFill>
                  <a:srgbClr val="B31B1B"/>
                </a:solidFill>
              </a:rPr>
              <a:t>Hemoglobin </a:t>
            </a:r>
            <a:r>
              <a:rPr lang="en-US" dirty="0" smtClean="0"/>
              <a:t>: a red protein responsible for transporting oxygen in the blood of vertebrates. Its molecule comprises four subunits, each containing an iron atom bound to a </a:t>
            </a:r>
            <a:r>
              <a:rPr lang="en-US" dirty="0" err="1" smtClean="0"/>
              <a:t>heme</a:t>
            </a:r>
            <a:r>
              <a:rPr lang="en-US" dirty="0" smtClean="0"/>
              <a:t> group.</a:t>
            </a:r>
          </a:p>
          <a:p>
            <a:pPr marL="0" indent="0">
              <a:buNone/>
            </a:pPr>
            <a:r>
              <a:rPr lang="en-US" dirty="0" smtClean="0">
                <a:solidFill>
                  <a:srgbClr val="B31B1B"/>
                </a:solidFill>
              </a:rPr>
              <a:t> </a:t>
            </a:r>
            <a:endParaRPr lang="en-US" dirty="0" smtClean="0"/>
          </a:p>
          <a:p>
            <a:pPr marL="0" indent="0">
              <a:buNone/>
            </a:pPr>
            <a:endParaRPr lang="en-US" dirty="0"/>
          </a:p>
        </p:txBody>
      </p:sp>
      <p:sp>
        <p:nvSpPr>
          <p:cNvPr id="4" name="Date Placeholder 3"/>
          <p:cNvSpPr>
            <a:spLocks noGrp="1"/>
          </p:cNvSpPr>
          <p:nvPr>
            <p:ph type="dt" sz="half" idx="12"/>
          </p:nvPr>
        </p:nvSpPr>
        <p:spPr/>
        <p:txBody>
          <a:bodyPr/>
          <a:lstStyle/>
          <a:p>
            <a:r>
              <a:rPr lang="en-US" dirty="0" smtClean="0"/>
              <a:t>July 7, 2014</a:t>
            </a:r>
            <a:endParaRPr lang="en-US" dirty="0"/>
          </a:p>
        </p:txBody>
      </p:sp>
      <p:sp>
        <p:nvSpPr>
          <p:cNvPr id="5" name="Footer Placeholder 4"/>
          <p:cNvSpPr>
            <a:spLocks noGrp="1"/>
          </p:cNvSpPr>
          <p:nvPr>
            <p:ph type="ftr" sz="quarter" idx="13"/>
          </p:nvPr>
        </p:nvSpPr>
        <p:spPr/>
        <p:txBody>
          <a:bodyPr/>
          <a:lstStyle/>
          <a:p>
            <a:r>
              <a:rPr lang="en-US" dirty="0" smtClean="0"/>
              <a:t>Title for Slide Deck</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73</a:t>
            </a:fld>
            <a:endParaRPr lang="en-US" dirty="0"/>
          </a:p>
        </p:txBody>
      </p:sp>
    </p:spTree>
    <p:extLst>
      <p:ext uri="{BB962C8B-B14F-4D97-AF65-F5344CB8AC3E}">
        <p14:creationId xmlns:p14="http://schemas.microsoft.com/office/powerpoint/2010/main" val="660361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Glossary</a:t>
            </a:r>
            <a:endParaRPr lang="en-US" dirty="0"/>
          </a:p>
        </p:txBody>
      </p:sp>
      <p:sp>
        <p:nvSpPr>
          <p:cNvPr id="3" name="Content Placeholder 2"/>
          <p:cNvSpPr>
            <a:spLocks noGrp="1"/>
          </p:cNvSpPr>
          <p:nvPr>
            <p:ph sz="quarter" idx="11"/>
          </p:nvPr>
        </p:nvSpPr>
        <p:spPr>
          <a:xfrm>
            <a:off x="427570" y="1152068"/>
            <a:ext cx="8372475" cy="4127500"/>
          </a:xfrm>
        </p:spPr>
        <p:txBody>
          <a:bodyPr/>
          <a:lstStyle/>
          <a:p>
            <a:pPr marL="0" indent="0">
              <a:buNone/>
            </a:pPr>
            <a:r>
              <a:rPr lang="en-US" dirty="0" smtClean="0">
                <a:solidFill>
                  <a:srgbClr val="B31B1B"/>
                </a:solidFill>
              </a:rPr>
              <a:t>Amino Acids : </a:t>
            </a:r>
            <a:r>
              <a:rPr lang="en-US" dirty="0" smtClean="0"/>
              <a:t>Any of a large number of compounds found in living cells that contain carbon, oxygen, hydrogen, and nitrogen, and join together to form proteins. Amino acids contain a basic amino group (NH2) and an acidic carboxyl group (COOH), both attached to the same carbon atom.</a:t>
            </a:r>
          </a:p>
          <a:p>
            <a:pPr marL="0" indent="0">
              <a:buNone/>
            </a:pPr>
            <a:endParaRPr lang="en-US" dirty="0" smtClean="0"/>
          </a:p>
          <a:p>
            <a:pPr>
              <a:buNone/>
            </a:pPr>
            <a:r>
              <a:rPr lang="en-US" dirty="0" smtClean="0">
                <a:solidFill>
                  <a:srgbClr val="B31B1B"/>
                </a:solidFill>
              </a:rPr>
              <a:t>Hemoglobin </a:t>
            </a:r>
            <a:r>
              <a:rPr lang="en-US" dirty="0" smtClean="0"/>
              <a:t>: a red protein responsible for transporting oxygen in the blood of vertebrates. Its molecule comprises four subunits, each containing an iron atom bound to a </a:t>
            </a:r>
            <a:r>
              <a:rPr lang="en-US" dirty="0" err="1" smtClean="0"/>
              <a:t>heme</a:t>
            </a:r>
            <a:r>
              <a:rPr lang="en-US" dirty="0" smtClean="0"/>
              <a:t> group.</a:t>
            </a:r>
          </a:p>
          <a:p>
            <a:pPr marL="0" indent="0">
              <a:buNone/>
            </a:pPr>
            <a:r>
              <a:rPr lang="en-US" dirty="0" smtClean="0">
                <a:solidFill>
                  <a:srgbClr val="B31B1B"/>
                </a:solidFill>
              </a:rPr>
              <a:t> </a:t>
            </a:r>
            <a:endParaRPr lang="en-US" dirty="0" smtClean="0"/>
          </a:p>
          <a:p>
            <a:pPr marL="0" indent="0">
              <a:buNone/>
            </a:pPr>
            <a:endParaRPr lang="en-US" dirty="0"/>
          </a:p>
        </p:txBody>
      </p:sp>
      <p:sp>
        <p:nvSpPr>
          <p:cNvPr id="4" name="Date Placeholder 3"/>
          <p:cNvSpPr>
            <a:spLocks noGrp="1"/>
          </p:cNvSpPr>
          <p:nvPr>
            <p:ph type="dt" sz="half" idx="12"/>
          </p:nvPr>
        </p:nvSpPr>
        <p:spPr/>
        <p:txBody>
          <a:bodyPr/>
          <a:lstStyle/>
          <a:p>
            <a:r>
              <a:rPr lang="en-US" dirty="0" smtClean="0"/>
              <a:t>July 7, 2014</a:t>
            </a:r>
            <a:endParaRPr lang="en-US" dirty="0"/>
          </a:p>
        </p:txBody>
      </p:sp>
      <p:sp>
        <p:nvSpPr>
          <p:cNvPr id="5" name="Footer Placeholder 4"/>
          <p:cNvSpPr>
            <a:spLocks noGrp="1"/>
          </p:cNvSpPr>
          <p:nvPr>
            <p:ph type="ftr" sz="quarter" idx="13"/>
          </p:nvPr>
        </p:nvSpPr>
        <p:spPr/>
        <p:txBody>
          <a:bodyPr/>
          <a:lstStyle/>
          <a:p>
            <a:r>
              <a:rPr lang="en-US" dirty="0" smtClean="0"/>
              <a:t>Title for Slide Deck</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74</a:t>
            </a:fld>
            <a:endParaRPr lang="en-US" dirty="0"/>
          </a:p>
        </p:txBody>
      </p:sp>
    </p:spTree>
    <p:extLst>
      <p:ext uri="{BB962C8B-B14F-4D97-AF65-F5344CB8AC3E}">
        <p14:creationId xmlns:p14="http://schemas.microsoft.com/office/powerpoint/2010/main" val="660361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Glossary</a:t>
            </a:r>
            <a:endParaRPr lang="en-US" dirty="0"/>
          </a:p>
        </p:txBody>
      </p:sp>
      <p:sp>
        <p:nvSpPr>
          <p:cNvPr id="3" name="Content Placeholder 2"/>
          <p:cNvSpPr>
            <a:spLocks noGrp="1"/>
          </p:cNvSpPr>
          <p:nvPr>
            <p:ph sz="quarter" idx="11"/>
          </p:nvPr>
        </p:nvSpPr>
        <p:spPr>
          <a:xfrm>
            <a:off x="427570" y="1152068"/>
            <a:ext cx="8372475" cy="4127500"/>
          </a:xfrm>
        </p:spPr>
        <p:txBody>
          <a:bodyPr/>
          <a:lstStyle/>
          <a:p>
            <a:pPr marL="0" indent="0">
              <a:buNone/>
            </a:pPr>
            <a:r>
              <a:rPr lang="en-US" dirty="0" err="1" smtClean="0">
                <a:solidFill>
                  <a:srgbClr val="B31B1B"/>
                </a:solidFill>
              </a:rPr>
              <a:t>Hematocrit</a:t>
            </a:r>
            <a:r>
              <a:rPr lang="en-US" dirty="0" smtClean="0">
                <a:solidFill>
                  <a:srgbClr val="B31B1B"/>
                </a:solidFill>
              </a:rPr>
              <a:t> : </a:t>
            </a:r>
            <a:r>
              <a:rPr lang="en-US" dirty="0" smtClean="0"/>
              <a:t>the ratio of the volume of red blood cells to the total volume of blood.</a:t>
            </a:r>
          </a:p>
          <a:p>
            <a:pPr marL="0" indent="0">
              <a:buNone/>
            </a:pPr>
            <a:endParaRPr lang="en-US" dirty="0" smtClean="0">
              <a:solidFill>
                <a:srgbClr val="000000"/>
              </a:solidFill>
            </a:endParaRPr>
          </a:p>
          <a:p>
            <a:pPr marL="0" indent="0">
              <a:buNone/>
            </a:pPr>
            <a:r>
              <a:rPr lang="en-US" dirty="0" err="1" smtClean="0">
                <a:solidFill>
                  <a:srgbClr val="B31B1B"/>
                </a:solidFill>
              </a:rPr>
              <a:t>Phagocytosis</a:t>
            </a:r>
            <a:r>
              <a:rPr lang="en-US" dirty="0" smtClean="0">
                <a:solidFill>
                  <a:srgbClr val="B31B1B"/>
                </a:solidFill>
              </a:rPr>
              <a:t> : </a:t>
            </a:r>
            <a:r>
              <a:rPr lang="en-US" dirty="0" smtClean="0"/>
              <a:t>the ingestion of bacteria or other foreign material by phagocytes</a:t>
            </a:r>
          </a:p>
          <a:p>
            <a:pPr marL="0" indent="0">
              <a:buNone/>
            </a:pPr>
            <a:endParaRPr lang="en-US" dirty="0" smtClean="0"/>
          </a:p>
          <a:p>
            <a:pPr marL="0" indent="0">
              <a:buNone/>
            </a:pPr>
            <a:r>
              <a:rPr lang="en-US" dirty="0" smtClean="0">
                <a:solidFill>
                  <a:srgbClr val="B31B1B"/>
                </a:solidFill>
              </a:rPr>
              <a:t>Antibodies : </a:t>
            </a:r>
            <a:r>
              <a:rPr lang="en-US" dirty="0" smtClean="0"/>
              <a:t>a blood protein produced in response to and counteracting a specific antigen. Antibodies combine chemically with substances that the body recognizes as alien, such as bacteria, viruses, and foreign substances in the blood.</a:t>
            </a:r>
          </a:p>
          <a:p>
            <a:pPr marL="0" indent="0">
              <a:buNone/>
            </a:pPr>
            <a:r>
              <a:rPr lang="en-US" dirty="0" smtClean="0"/>
              <a:t>  </a:t>
            </a:r>
          </a:p>
          <a:p>
            <a:pPr marL="0" indent="0">
              <a:buNone/>
            </a:pPr>
            <a:endParaRPr lang="en-US" dirty="0" smtClean="0"/>
          </a:p>
          <a:p>
            <a:pPr marL="0" indent="0">
              <a:buNone/>
            </a:pPr>
            <a:endParaRPr lang="en-US" dirty="0"/>
          </a:p>
        </p:txBody>
      </p:sp>
      <p:sp>
        <p:nvSpPr>
          <p:cNvPr id="4" name="Date Placeholder 3"/>
          <p:cNvSpPr>
            <a:spLocks noGrp="1"/>
          </p:cNvSpPr>
          <p:nvPr>
            <p:ph type="dt" sz="half" idx="12"/>
          </p:nvPr>
        </p:nvSpPr>
        <p:spPr/>
        <p:txBody>
          <a:bodyPr/>
          <a:lstStyle/>
          <a:p>
            <a:r>
              <a:rPr lang="en-US" dirty="0" smtClean="0"/>
              <a:t>July 7, 2014</a:t>
            </a:r>
            <a:endParaRPr lang="en-US" dirty="0"/>
          </a:p>
        </p:txBody>
      </p:sp>
      <p:sp>
        <p:nvSpPr>
          <p:cNvPr id="5" name="Footer Placeholder 4"/>
          <p:cNvSpPr>
            <a:spLocks noGrp="1"/>
          </p:cNvSpPr>
          <p:nvPr>
            <p:ph type="ftr" sz="quarter" idx="13"/>
          </p:nvPr>
        </p:nvSpPr>
        <p:spPr/>
        <p:txBody>
          <a:bodyPr/>
          <a:lstStyle/>
          <a:p>
            <a:r>
              <a:rPr lang="en-US" dirty="0" smtClean="0"/>
              <a:t>Title for Slide Deck</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75</a:t>
            </a:fld>
            <a:endParaRPr lang="en-US" dirty="0"/>
          </a:p>
        </p:txBody>
      </p:sp>
    </p:spTree>
    <p:extLst>
      <p:ext uri="{BB962C8B-B14F-4D97-AF65-F5344CB8AC3E}">
        <p14:creationId xmlns:p14="http://schemas.microsoft.com/office/powerpoint/2010/main" val="6603618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Glossary</a:t>
            </a:r>
            <a:endParaRPr lang="en-US" dirty="0"/>
          </a:p>
        </p:txBody>
      </p:sp>
      <p:sp>
        <p:nvSpPr>
          <p:cNvPr id="3" name="Content Placeholder 2"/>
          <p:cNvSpPr>
            <a:spLocks noGrp="1"/>
          </p:cNvSpPr>
          <p:nvPr>
            <p:ph sz="quarter" idx="11"/>
          </p:nvPr>
        </p:nvSpPr>
        <p:spPr>
          <a:xfrm>
            <a:off x="427570" y="1152068"/>
            <a:ext cx="8372475" cy="4127500"/>
          </a:xfrm>
        </p:spPr>
        <p:txBody>
          <a:bodyPr/>
          <a:lstStyle/>
          <a:p>
            <a:pPr marL="0" indent="0">
              <a:buNone/>
            </a:pPr>
            <a:r>
              <a:rPr lang="en-US" dirty="0" smtClean="0">
                <a:solidFill>
                  <a:srgbClr val="B31B1B"/>
                </a:solidFill>
              </a:rPr>
              <a:t>Stem Cell : </a:t>
            </a:r>
            <a:r>
              <a:rPr lang="en-US" dirty="0" smtClean="0"/>
              <a:t>an undifferentiated cell of a </a:t>
            </a:r>
            <a:r>
              <a:rPr lang="en-US" dirty="0" err="1" smtClean="0"/>
              <a:t>multicellular</a:t>
            </a:r>
            <a:r>
              <a:rPr lang="en-US" dirty="0" smtClean="0"/>
              <a:t> organism that is capable of giving rise to indefinitely more cells of the same type, and from which certain other kinds of cell arise by differentiation.</a:t>
            </a:r>
          </a:p>
          <a:p>
            <a:pPr marL="0" indent="0">
              <a:buNone/>
            </a:pPr>
            <a:endParaRPr lang="en-US" dirty="0" smtClean="0">
              <a:solidFill>
                <a:srgbClr val="000000"/>
              </a:solidFill>
            </a:endParaRPr>
          </a:p>
          <a:p>
            <a:pPr marL="0" indent="0">
              <a:buNone/>
            </a:pPr>
            <a:r>
              <a:rPr lang="en-US" dirty="0" err="1" smtClean="0">
                <a:solidFill>
                  <a:srgbClr val="B31B1B"/>
                </a:solidFill>
              </a:rPr>
              <a:t>Hematopoeisis</a:t>
            </a:r>
            <a:r>
              <a:rPr lang="en-US" dirty="0" smtClean="0">
                <a:solidFill>
                  <a:srgbClr val="B31B1B"/>
                </a:solidFill>
              </a:rPr>
              <a:t> :  </a:t>
            </a:r>
            <a:r>
              <a:rPr lang="en-US" dirty="0" smtClean="0"/>
              <a:t>the production of blood cells and platelets, which occurs in the bone marrow.</a:t>
            </a:r>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2"/>
          </p:nvPr>
        </p:nvSpPr>
        <p:spPr/>
        <p:txBody>
          <a:bodyPr/>
          <a:lstStyle/>
          <a:p>
            <a:r>
              <a:rPr lang="en-US" dirty="0" smtClean="0"/>
              <a:t>July 7, 2014</a:t>
            </a:r>
            <a:endParaRPr lang="en-US" dirty="0"/>
          </a:p>
        </p:txBody>
      </p:sp>
      <p:sp>
        <p:nvSpPr>
          <p:cNvPr id="5" name="Footer Placeholder 4"/>
          <p:cNvSpPr>
            <a:spLocks noGrp="1"/>
          </p:cNvSpPr>
          <p:nvPr>
            <p:ph type="ftr" sz="quarter" idx="13"/>
          </p:nvPr>
        </p:nvSpPr>
        <p:spPr/>
        <p:txBody>
          <a:bodyPr/>
          <a:lstStyle/>
          <a:p>
            <a:r>
              <a:rPr lang="en-US" dirty="0" smtClean="0"/>
              <a:t>Title for Slide Deck</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76</a:t>
            </a:fld>
            <a:endParaRPr lang="en-US" dirty="0"/>
          </a:p>
        </p:txBody>
      </p:sp>
    </p:spTree>
    <p:extLst>
      <p:ext uri="{BB962C8B-B14F-4D97-AF65-F5344CB8AC3E}">
        <p14:creationId xmlns:p14="http://schemas.microsoft.com/office/powerpoint/2010/main" val="660361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Glossary</a:t>
            </a:r>
            <a:endParaRPr lang="en-US" dirty="0"/>
          </a:p>
        </p:txBody>
      </p:sp>
      <p:sp>
        <p:nvSpPr>
          <p:cNvPr id="3" name="Content Placeholder 2"/>
          <p:cNvSpPr>
            <a:spLocks noGrp="1"/>
          </p:cNvSpPr>
          <p:nvPr>
            <p:ph sz="quarter" idx="11"/>
          </p:nvPr>
        </p:nvSpPr>
        <p:spPr>
          <a:xfrm>
            <a:off x="427570" y="1152068"/>
            <a:ext cx="8372475" cy="4127500"/>
          </a:xfrm>
        </p:spPr>
        <p:txBody>
          <a:bodyPr/>
          <a:lstStyle/>
          <a:p>
            <a:pPr marL="0" indent="0">
              <a:buNone/>
            </a:pPr>
            <a:r>
              <a:rPr lang="en-US" dirty="0" err="1" smtClean="0">
                <a:solidFill>
                  <a:srgbClr val="B31B1B"/>
                </a:solidFill>
              </a:rPr>
              <a:t>hemostasis</a:t>
            </a:r>
            <a:r>
              <a:rPr lang="en-US" dirty="0" smtClean="0">
                <a:solidFill>
                  <a:srgbClr val="B31B1B"/>
                </a:solidFill>
              </a:rPr>
              <a:t>: </a:t>
            </a:r>
            <a:r>
              <a:rPr lang="en-US" dirty="0" smtClean="0"/>
              <a:t>the stopping of a flow of blood.</a:t>
            </a:r>
          </a:p>
          <a:p>
            <a:pPr marL="0" indent="0">
              <a:buNone/>
            </a:pPr>
            <a:endParaRPr lang="en-US" dirty="0" smtClean="0">
              <a:solidFill>
                <a:srgbClr val="000000"/>
              </a:solidFill>
            </a:endParaRPr>
          </a:p>
          <a:p>
            <a:pPr marL="0" indent="0">
              <a:buNone/>
            </a:pPr>
            <a:r>
              <a:rPr lang="en-US" dirty="0" smtClean="0">
                <a:solidFill>
                  <a:srgbClr val="B31B1B"/>
                </a:solidFill>
              </a:rPr>
              <a:t>thrombocytopenia :  </a:t>
            </a:r>
            <a:r>
              <a:rPr lang="en-US" dirty="0" smtClean="0"/>
              <a:t>deficiency of platelets in the blood. This causes bleeding into the tissues, bruising, and slow blood clotting after injury.</a:t>
            </a:r>
          </a:p>
          <a:p>
            <a:pPr marL="0" indent="0">
              <a:buNone/>
            </a:pPr>
            <a:endParaRPr lang="en-US" dirty="0" smtClean="0"/>
          </a:p>
          <a:p>
            <a:pPr marL="0" indent="0">
              <a:buNone/>
            </a:pPr>
            <a:r>
              <a:rPr lang="en-US" dirty="0" err="1" smtClean="0">
                <a:solidFill>
                  <a:srgbClr val="B31B1B"/>
                </a:solidFill>
              </a:rPr>
              <a:t>Leukocytosis</a:t>
            </a:r>
            <a:r>
              <a:rPr lang="en-US" dirty="0" smtClean="0">
                <a:solidFill>
                  <a:srgbClr val="B31B1B"/>
                </a:solidFill>
              </a:rPr>
              <a:t> : </a:t>
            </a:r>
            <a:r>
              <a:rPr lang="en-US" dirty="0" smtClean="0"/>
              <a:t>an increase in the number of white cells in the blood, especially during an infection.</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2"/>
          </p:nvPr>
        </p:nvSpPr>
        <p:spPr/>
        <p:txBody>
          <a:bodyPr/>
          <a:lstStyle/>
          <a:p>
            <a:r>
              <a:rPr lang="en-US" dirty="0" smtClean="0"/>
              <a:t>July 7, 2014</a:t>
            </a:r>
            <a:endParaRPr lang="en-US" dirty="0"/>
          </a:p>
        </p:txBody>
      </p:sp>
      <p:sp>
        <p:nvSpPr>
          <p:cNvPr id="5" name="Footer Placeholder 4"/>
          <p:cNvSpPr>
            <a:spLocks noGrp="1"/>
          </p:cNvSpPr>
          <p:nvPr>
            <p:ph type="ftr" sz="quarter" idx="13"/>
          </p:nvPr>
        </p:nvSpPr>
        <p:spPr/>
        <p:txBody>
          <a:bodyPr/>
          <a:lstStyle/>
          <a:p>
            <a:r>
              <a:rPr lang="en-US" dirty="0" smtClean="0"/>
              <a:t>Title for Slide Deck</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77</a:t>
            </a:fld>
            <a:endParaRPr lang="en-US" dirty="0"/>
          </a:p>
        </p:txBody>
      </p:sp>
    </p:spTree>
    <p:extLst>
      <p:ext uri="{BB962C8B-B14F-4D97-AF65-F5344CB8AC3E}">
        <p14:creationId xmlns:p14="http://schemas.microsoft.com/office/powerpoint/2010/main" val="660361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Glossary</a:t>
            </a:r>
            <a:endParaRPr lang="en-US" dirty="0"/>
          </a:p>
        </p:txBody>
      </p:sp>
      <p:sp>
        <p:nvSpPr>
          <p:cNvPr id="3" name="Content Placeholder 2"/>
          <p:cNvSpPr>
            <a:spLocks noGrp="1"/>
          </p:cNvSpPr>
          <p:nvPr>
            <p:ph sz="quarter" idx="11"/>
          </p:nvPr>
        </p:nvSpPr>
        <p:spPr>
          <a:xfrm>
            <a:off x="427570" y="1152068"/>
            <a:ext cx="8372475" cy="4127500"/>
          </a:xfrm>
        </p:spPr>
        <p:txBody>
          <a:bodyPr/>
          <a:lstStyle/>
          <a:p>
            <a:pPr marL="0" indent="0">
              <a:buNone/>
            </a:pPr>
            <a:r>
              <a:rPr lang="en-US" dirty="0" smtClean="0">
                <a:solidFill>
                  <a:srgbClr val="B31B1B"/>
                </a:solidFill>
              </a:rPr>
              <a:t>Anemia : </a:t>
            </a:r>
            <a:r>
              <a:rPr lang="en-US" dirty="0" smtClean="0"/>
              <a:t>a condition marked by a deficiency of red blood cells or of hemoglobin in the blood, resulting in pallor and weariness.</a:t>
            </a:r>
          </a:p>
          <a:p>
            <a:pPr marL="0" indent="0">
              <a:buNone/>
            </a:pPr>
            <a:endParaRPr lang="en-US" dirty="0" smtClean="0">
              <a:solidFill>
                <a:srgbClr val="000000"/>
              </a:solidFill>
            </a:endParaRPr>
          </a:p>
          <a:p>
            <a:pPr marL="0" indent="0">
              <a:buNone/>
            </a:pPr>
            <a:r>
              <a:rPr lang="en-US" dirty="0" err="1" smtClean="0">
                <a:solidFill>
                  <a:srgbClr val="B31B1B"/>
                </a:solidFill>
              </a:rPr>
              <a:t>leukopenia</a:t>
            </a:r>
            <a:r>
              <a:rPr lang="en-US" dirty="0" smtClean="0">
                <a:solidFill>
                  <a:srgbClr val="B31B1B"/>
                </a:solidFill>
              </a:rPr>
              <a:t> :  </a:t>
            </a:r>
            <a:r>
              <a:rPr lang="en-US" dirty="0" smtClean="0"/>
              <a:t>a reduction in the number of white cells in the blood, typical of various diseases.</a:t>
            </a:r>
          </a:p>
          <a:p>
            <a:pPr marL="0" indent="0">
              <a:buNone/>
            </a:pPr>
            <a:endParaRPr lang="en-US" dirty="0" smtClean="0"/>
          </a:p>
          <a:p>
            <a:pPr marL="0" indent="0">
              <a:buNone/>
            </a:pPr>
            <a:r>
              <a:rPr lang="en-US" dirty="0" err="1" smtClean="0">
                <a:solidFill>
                  <a:srgbClr val="B31B1B"/>
                </a:solidFill>
              </a:rPr>
              <a:t>Neutropenia</a:t>
            </a:r>
            <a:r>
              <a:rPr lang="en-US" dirty="0" smtClean="0">
                <a:solidFill>
                  <a:srgbClr val="B31B1B"/>
                </a:solidFill>
              </a:rPr>
              <a:t> : </a:t>
            </a:r>
            <a:r>
              <a:rPr lang="en-US" dirty="0" smtClean="0"/>
              <a:t>the presence of abnormally few </a:t>
            </a:r>
            <a:r>
              <a:rPr lang="en-US" dirty="0" err="1" smtClean="0"/>
              <a:t>neutrophils</a:t>
            </a:r>
            <a:r>
              <a:rPr lang="en-US" dirty="0" smtClean="0"/>
              <a:t> in the blood, leading to increased susceptibility to infection. It is an undesirable side effect of some cancer treatments.</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2"/>
          </p:nvPr>
        </p:nvSpPr>
        <p:spPr/>
        <p:txBody>
          <a:bodyPr/>
          <a:lstStyle/>
          <a:p>
            <a:r>
              <a:rPr lang="en-US" dirty="0" smtClean="0"/>
              <a:t>July 7, 2014</a:t>
            </a:r>
            <a:endParaRPr lang="en-US" dirty="0"/>
          </a:p>
        </p:txBody>
      </p:sp>
      <p:sp>
        <p:nvSpPr>
          <p:cNvPr id="5" name="Footer Placeholder 4"/>
          <p:cNvSpPr>
            <a:spLocks noGrp="1"/>
          </p:cNvSpPr>
          <p:nvPr>
            <p:ph type="ftr" sz="quarter" idx="13"/>
          </p:nvPr>
        </p:nvSpPr>
        <p:spPr/>
        <p:txBody>
          <a:bodyPr/>
          <a:lstStyle/>
          <a:p>
            <a:r>
              <a:rPr lang="en-US" dirty="0" smtClean="0"/>
              <a:t>Title for Slide Deck</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78</a:t>
            </a:fld>
            <a:endParaRPr lang="en-US" dirty="0"/>
          </a:p>
        </p:txBody>
      </p:sp>
    </p:spTree>
    <p:extLst>
      <p:ext uri="{BB962C8B-B14F-4D97-AF65-F5344CB8AC3E}">
        <p14:creationId xmlns:p14="http://schemas.microsoft.com/office/powerpoint/2010/main" val="660361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8</a:t>
            </a:fld>
            <a:endParaRPr lang="en-US" dirty="0"/>
          </a:p>
        </p:txBody>
      </p:sp>
      <p:sp>
        <p:nvSpPr>
          <p:cNvPr id="5" name="TextBox 4"/>
          <p:cNvSpPr txBox="1"/>
          <p:nvPr/>
        </p:nvSpPr>
        <p:spPr bwMode="auto">
          <a:xfrm>
            <a:off x="851233" y="959208"/>
            <a:ext cx="73773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What is in blood?</a:t>
            </a:r>
          </a:p>
          <a:p>
            <a:endParaRPr lang="en-US" sz="3600" dirty="0" smtClean="0"/>
          </a:p>
        </p:txBody>
      </p:sp>
      <p:cxnSp>
        <p:nvCxnSpPr>
          <p:cNvPr id="8" name="Straight Connector 7"/>
          <p:cNvCxnSpPr/>
          <p:nvPr/>
        </p:nvCxnSpPr>
        <p:spPr>
          <a:xfrm rot="5400000">
            <a:off x="2586642" y="3518272"/>
            <a:ext cx="3852490" cy="27024"/>
          </a:xfrm>
          <a:prstGeom prst="line">
            <a:avLst/>
          </a:prstGeom>
          <a:ln w="76200"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bwMode="auto">
          <a:xfrm>
            <a:off x="1378186" y="2918154"/>
            <a:ext cx="21210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b="1" dirty="0" smtClean="0"/>
              <a:t>PLASMA</a:t>
            </a:r>
          </a:p>
        </p:txBody>
      </p:sp>
      <p:sp>
        <p:nvSpPr>
          <p:cNvPr id="7" name="TextBox 6"/>
          <p:cNvSpPr txBox="1"/>
          <p:nvPr/>
        </p:nvSpPr>
        <p:spPr bwMode="auto">
          <a:xfrm>
            <a:off x="5659668" y="2894924"/>
            <a:ext cx="1697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none" lIns="91440" tIns="45720" rIns="91440" bIns="45720" numCol="1" rtlCol="0" anchor="b" anchorCtr="0" compatLnSpc="1">
            <a:prstTxWarp prst="textNoShape">
              <a:avLst/>
            </a:prstTxWarp>
            <a:spAutoFit/>
          </a:bodyPr>
          <a:lstStyle/>
          <a:p>
            <a:pPr algn="ctr"/>
            <a:r>
              <a:rPr lang="en-US" sz="3600" b="1" dirty="0" smtClean="0"/>
              <a:t>CELLS</a:t>
            </a:r>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2"/>
          </p:nvPr>
        </p:nvSpPr>
        <p:spPr/>
        <p:txBody>
          <a:bodyPr/>
          <a:lstStyle/>
          <a:p>
            <a:r>
              <a:rPr lang="en-US" dirty="0" smtClean="0"/>
              <a:t>July 7, 2014</a:t>
            </a:r>
            <a:endParaRPr lang="en-US" dirty="0"/>
          </a:p>
        </p:txBody>
      </p:sp>
      <p:sp>
        <p:nvSpPr>
          <p:cNvPr id="6" name="Slide Number Placeholder 5"/>
          <p:cNvSpPr>
            <a:spLocks noGrp="1"/>
          </p:cNvSpPr>
          <p:nvPr>
            <p:ph type="sldNum" sz="quarter" idx="14"/>
          </p:nvPr>
        </p:nvSpPr>
        <p:spPr/>
        <p:txBody>
          <a:bodyPr/>
          <a:lstStyle/>
          <a:p>
            <a:fld id="{5125A7C5-53F9-9849-A9AD-096EF6B6AE93}" type="slidenum">
              <a:rPr lang="en-US" smtClean="0"/>
              <a:pPr/>
              <a:t>9</a:t>
            </a:fld>
            <a:endParaRPr lang="en-US" dirty="0"/>
          </a:p>
        </p:txBody>
      </p:sp>
      <p:sp>
        <p:nvSpPr>
          <p:cNvPr id="5" name="TextBox 4"/>
          <p:cNvSpPr txBox="1"/>
          <p:nvPr/>
        </p:nvSpPr>
        <p:spPr bwMode="auto">
          <a:xfrm>
            <a:off x="608024" y="312877"/>
            <a:ext cx="7377354" cy="4524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rtlCol="0" anchor="b" anchorCtr="0" compatLnSpc="1">
            <a:prstTxWarp prst="textNoShape">
              <a:avLst/>
            </a:prstTxWarp>
            <a:spAutoFit/>
          </a:bodyPr>
          <a:lstStyle/>
          <a:p>
            <a:r>
              <a:rPr lang="en-US" sz="3600" dirty="0" smtClean="0"/>
              <a:t>PLASMA</a:t>
            </a:r>
          </a:p>
          <a:p>
            <a:endParaRPr lang="en-US" sz="3600" dirty="0" smtClean="0"/>
          </a:p>
          <a:p>
            <a:r>
              <a:rPr lang="en-US" sz="3600" dirty="0" smtClean="0"/>
              <a:t>Extracellular fluid (ECF) – about 15 quarts in body</a:t>
            </a:r>
          </a:p>
          <a:p>
            <a:endParaRPr lang="en-US" sz="3600" dirty="0" smtClean="0"/>
          </a:p>
          <a:p>
            <a:r>
              <a:rPr lang="en-US" sz="3600" b="1" dirty="0" smtClean="0">
                <a:solidFill>
                  <a:srgbClr val="B31B1B"/>
                </a:solidFill>
              </a:rPr>
              <a:t>Proteins</a:t>
            </a:r>
            <a:r>
              <a:rPr lang="en-US" sz="3600" dirty="0" smtClean="0"/>
              <a:t> and </a:t>
            </a:r>
            <a:r>
              <a:rPr lang="en-US" sz="3600" b="1" dirty="0" smtClean="0">
                <a:solidFill>
                  <a:srgbClr val="B31B1B"/>
                </a:solidFill>
              </a:rPr>
              <a:t>Electrolytes</a:t>
            </a:r>
          </a:p>
          <a:p>
            <a:endParaRPr lang="en-US" sz="3600" dirty="0" smtClean="0"/>
          </a:p>
          <a:p>
            <a:endParaRPr lang="en-US" sz="3600" dirty="0" smtClean="0"/>
          </a:p>
          <a:p>
            <a:endParaRPr lang="en-US" sz="3600" dirty="0" smtClean="0"/>
          </a:p>
        </p:txBody>
      </p:sp>
    </p:spTree>
    <p:extLst>
      <p:ext uri="{BB962C8B-B14F-4D97-AF65-F5344CB8AC3E}">
        <p14:creationId xmlns:p14="http://schemas.microsoft.com/office/powerpoint/2010/main" val="41269967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cmc_ppt_template_033015">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a:spPr>
      <a:bodyPr vert="horz" wrap="square" lIns="91440" tIns="45720" rIns="91440" bIns="45720" numCol="1" anchor="b" anchorCtr="0" compatLnSpc="1">
        <a:prstTxWarp prst="textNoShape">
          <a:avLst/>
        </a:prstTxWarp>
      </a:bodyPr>
      <a:lstStyle>
        <a:defPPr algn="ctr">
          <a:defRPr sz="36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wcmc_ppt_template_033015.potx</Template>
  <TotalTime>32913</TotalTime>
  <Words>1843</Words>
  <Application>Microsoft Macintosh PowerPoint</Application>
  <PresentationFormat>On-screen Show (4:3)</PresentationFormat>
  <Paragraphs>758</Paragraphs>
  <Slides>78</Slides>
  <Notes>0</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wcmc_ppt_template_033015</vt:lpstr>
      <vt:lpstr>Circulating Cells     Keith Hentel, MD MS Executive Vice Chairman Department of Radiology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Glossary of Terms</vt:lpstr>
      <vt:lpstr>Glossary</vt:lpstr>
      <vt:lpstr>Glossary</vt:lpstr>
      <vt:lpstr>Glossary</vt:lpstr>
      <vt:lpstr>Glossary</vt:lpstr>
      <vt:lpstr>Glossary</vt:lpstr>
      <vt:lpstr>Glossary</vt:lpstr>
      <vt:lpstr>Glossary</vt:lpstr>
    </vt:vector>
  </TitlesOfParts>
  <Company>Weill Cornell Medical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Sellers</dc:creator>
  <cp:lastModifiedBy>Keith Hentel</cp:lastModifiedBy>
  <cp:revision>326</cp:revision>
  <dcterms:created xsi:type="dcterms:W3CDTF">2015-10-18T17:49:01Z</dcterms:created>
  <dcterms:modified xsi:type="dcterms:W3CDTF">2015-10-19T10:45:49Z</dcterms:modified>
</cp:coreProperties>
</file>